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A33C211-5B62-423F-AE45-2D882DBD2B23}">
  <a:tblStyle styleId="{3A33C211-5B62-423F-AE45-2D882DBD2B23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3.png"/><Relationship Id="rId6" Type="http://schemas.openxmlformats.org/officeDocument/2006/relationships/image" Target="../media/image16.png"/><Relationship Id="rId7" Type="http://schemas.openxmlformats.org/officeDocument/2006/relationships/image" Target="../media/image15.png"/><Relationship Id="rId8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5" Type="http://schemas.openxmlformats.org/officeDocument/2006/relationships/image" Target="../media/image14.png"/><Relationship Id="rId6" Type="http://schemas.openxmlformats.org/officeDocument/2006/relationships/image" Target="../media/image10.png"/><Relationship Id="rId7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B08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rma&#10;&#10;Descripción generada automáticamente con confianza media"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4439815" y="4941166"/>
            <a:ext cx="6120689" cy="79208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>
            <p:ph type="ctrTitle"/>
          </p:nvPr>
        </p:nvSpPr>
        <p:spPr>
          <a:xfrm>
            <a:off x="4439815" y="2924941"/>
            <a:ext cx="7200800" cy="2016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s-CL" sz="6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Grupo 3: Estado democrático y Democracia participativa</a:t>
            </a:r>
            <a:endParaRPr/>
          </a:p>
        </p:txBody>
      </p:sp>
      <p:pic>
        <p:nvPicPr>
          <p:cNvPr descr="Patrón de fondo&#10;&#10;Descripción generada automáticamente" id="86" name="Google Shape;8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7414" y="365494"/>
            <a:ext cx="3164098" cy="6127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FF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"/>
          <p:cNvSpPr txBox="1"/>
          <p:nvPr>
            <p:ph type="title"/>
          </p:nvPr>
        </p:nvSpPr>
        <p:spPr>
          <a:xfrm>
            <a:off x="3312238" y="829346"/>
            <a:ext cx="8031236" cy="159060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3200"/>
              <a:buFont typeface="Arial"/>
              <a:buNone/>
            </a:pPr>
            <a:r>
              <a:rPr b="1" lang="es-CL" sz="3200">
                <a:solidFill>
                  <a:srgbClr val="FFD00D"/>
                </a:solidFill>
                <a:latin typeface="Arial"/>
                <a:ea typeface="Arial"/>
                <a:cs typeface="Arial"/>
                <a:sym typeface="Arial"/>
              </a:rPr>
              <a:t>Mecanismos de Democracia Directa</a:t>
            </a:r>
            <a:endParaRPr/>
          </a:p>
        </p:txBody>
      </p:sp>
      <p:sp>
        <p:nvSpPr>
          <p:cNvPr id="166" name="Google Shape;166;p22"/>
          <p:cNvSpPr txBox="1"/>
          <p:nvPr>
            <p:ph idx="4294967295" type="body"/>
          </p:nvPr>
        </p:nvSpPr>
        <p:spPr>
          <a:xfrm>
            <a:off x="3377380" y="2419953"/>
            <a:ext cx="7900953" cy="2874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b="1" lang="es-CL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Artículo 5.- Iniciativa de derogación de ley</a:t>
            </a:r>
            <a:r>
              <a:rPr b="1" lang="es-CL">
                <a:solidFill>
                  <a:srgbClr val="8D84E8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s-CL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Un grupo de ciudadanos habilitados para sufragar, equivalente al cinco por ciento del último padrón electoral, podrá presentar una iniciativa de derogación total o parcial de una o más leyes promulgadas bajo la vigencia de esta Constitución para que sea votada mediante referéndum nacional.</a:t>
            </a:r>
            <a:endParaRPr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rgbClr val="34004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Google Shape;16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-1371600" y="2047875"/>
            <a:ext cx="548640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FF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3"/>
          <p:cNvSpPr txBox="1"/>
          <p:nvPr>
            <p:ph type="title"/>
          </p:nvPr>
        </p:nvSpPr>
        <p:spPr>
          <a:xfrm>
            <a:off x="3465872" y="652972"/>
            <a:ext cx="8090230" cy="15717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3600"/>
              <a:buFont typeface="Arial"/>
              <a:buNone/>
            </a:pPr>
            <a:r>
              <a:rPr b="1" lang="es-CL" sz="3600">
                <a:solidFill>
                  <a:srgbClr val="FFD00D"/>
                </a:solidFill>
                <a:latin typeface="Arial"/>
                <a:ea typeface="Arial"/>
                <a:cs typeface="Arial"/>
                <a:sym typeface="Arial"/>
              </a:rPr>
              <a:t>Mecanismos de Democracia Directa</a:t>
            </a:r>
            <a:endParaRPr/>
          </a:p>
        </p:txBody>
      </p:sp>
      <p:sp>
        <p:nvSpPr>
          <p:cNvPr id="173" name="Google Shape;173;p23"/>
          <p:cNvSpPr txBox="1"/>
          <p:nvPr>
            <p:ph idx="4294967295" type="body"/>
          </p:nvPr>
        </p:nvSpPr>
        <p:spPr>
          <a:xfrm>
            <a:off x="3448672" y="1832754"/>
            <a:ext cx="8107430" cy="3886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i="0" lang="es-CL" sz="24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Artículo 10.- Plebiscitos regionales o comunales.</a:t>
            </a:r>
            <a:r>
              <a:rPr b="0" i="0" lang="es-CL" sz="24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s-CL" sz="2400" u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Se podrán someter a referéndum las materias de competencia de los gobiernos regionales y locales en conformidad a lo dispuesto en la ley y Estatuto Regional respectivo.</a:t>
            </a:r>
            <a:endParaRPr b="0" sz="24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340049"/>
              </a:buClr>
              <a:buSzPts val="2400"/>
              <a:buNone/>
            </a:pPr>
            <a:r>
              <a:rPr b="0" i="0" lang="es-CL" sz="2400" u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Una ley deberá señalar los requisitos mínimos para solicitarlos y convocarlos, la época en que se podrán llevar a cabo, los mecanismos de votación, escrutinio y los casos y condiciones en que sus resultados serán vinculantes.</a:t>
            </a:r>
            <a:endParaRPr b="0" sz="24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340049"/>
              </a:buClr>
              <a:buSzPts val="2400"/>
              <a:buNone/>
            </a:pPr>
            <a:r>
              <a:rPr b="0" i="0" lang="es-CL" sz="2400" u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La ley general de participación definirá el proceso para la revocatoria de mandato de autoridad.</a:t>
            </a:r>
            <a:br>
              <a:rPr lang="es-CL">
                <a:solidFill>
                  <a:srgbClr val="340049"/>
                </a:solidFill>
              </a:rPr>
            </a:br>
            <a:endParaRPr>
              <a:solidFill>
                <a:srgbClr val="340049"/>
              </a:solidFill>
            </a:endParaRPr>
          </a:p>
        </p:txBody>
      </p:sp>
      <p:pic>
        <p:nvPicPr>
          <p:cNvPr id="174" name="Google Shape;174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-1371600" y="2047875"/>
            <a:ext cx="548640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FF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 txBox="1"/>
          <p:nvPr>
            <p:ph type="title"/>
          </p:nvPr>
        </p:nvSpPr>
        <p:spPr>
          <a:xfrm>
            <a:off x="3097161" y="676275"/>
            <a:ext cx="7260327" cy="9684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4000"/>
              <a:buFont typeface="Arial"/>
              <a:buNone/>
            </a:pPr>
            <a:r>
              <a:rPr b="1" lang="es-CL" sz="4000">
                <a:solidFill>
                  <a:srgbClr val="FFD00D"/>
                </a:solidFill>
                <a:latin typeface="Arial"/>
                <a:ea typeface="Arial"/>
                <a:cs typeface="Arial"/>
                <a:sym typeface="Arial"/>
              </a:rPr>
              <a:t>Mecanismos Participativos</a:t>
            </a:r>
            <a:endParaRPr/>
          </a:p>
        </p:txBody>
      </p:sp>
      <p:sp>
        <p:nvSpPr>
          <p:cNvPr id="180" name="Google Shape;180;p24"/>
          <p:cNvSpPr txBox="1"/>
          <p:nvPr>
            <p:ph idx="4294967295" type="body"/>
          </p:nvPr>
        </p:nvSpPr>
        <p:spPr>
          <a:xfrm>
            <a:off x="3097161" y="1644713"/>
            <a:ext cx="8476140" cy="43008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b="1" lang="es-CL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Artículo 7</a:t>
            </a:r>
            <a:r>
              <a:rPr lang="es-CL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.- </a:t>
            </a:r>
            <a:r>
              <a:rPr lang="es-CL" sz="1600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La planificación presupuestaria de las distintas entidades territoriales deberá siempre considerar elementos de participación incidente de la población.</a:t>
            </a:r>
            <a:endParaRPr sz="16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b="1" lang="es-CL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Artículo 8.- Audiencias públicas</a:t>
            </a:r>
            <a:r>
              <a:rPr b="1" lang="es-CL" sz="1600">
                <a:solidFill>
                  <a:srgbClr val="8D84E8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s-CL" sz="1600">
                <a:solidFill>
                  <a:srgbClr val="8D84E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CL" sz="1600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En el Congreso y en los órganos representativos a nivel regional y local se deberán realizar audiencias públicas en las oportunidades y formas que la ley disponga, en el que las personas y la sociedad civil puedan dar a conocer argumentos y propuestas.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b="1" i="0" lang="es-CL" sz="1600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Artículo 6. De la participación ciudadana digital</a:t>
            </a:r>
            <a:r>
              <a:rPr b="1" i="0" lang="es-CL" sz="1600" strike="noStrike">
                <a:solidFill>
                  <a:srgbClr val="8D84E8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0" i="0" lang="es-CL" sz="1600" strike="noStrike">
                <a:solidFill>
                  <a:srgbClr val="8D84E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s-CL" sz="1600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La ley regulará la utilización de herramientas digitales en la implementación de los mecanismos de participación establecidos en esta Constitución y que sean distintos al sufragio, buscando que su uso promueva la más alta participación posible en dichos procesos, al igual que las más amplia información, transparencia, seguridad y accesibilidad del proceso para todas las personas sin distinción.</a:t>
            </a:r>
            <a:endParaRPr/>
          </a:p>
          <a:p>
            <a:pPr indent="0" lvl="0" marL="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b="1" lang="es-CL"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*Ninguno de estos mecanismos existe en la Constitución de 1980</a:t>
            </a:r>
            <a:r>
              <a:rPr lang="es-CL" sz="1600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0" sz="16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0" marL="22860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t/>
            </a:r>
            <a:endParaRPr sz="1500">
              <a:solidFill>
                <a:srgbClr val="34004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t/>
            </a:r>
            <a:endParaRPr sz="1500">
              <a:solidFill>
                <a:srgbClr val="34004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1" name="Google Shape;18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-1371600" y="2047875"/>
            <a:ext cx="548640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8D08C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atrón de fondo&#10;&#10;Descripción generada automáticamente" id="186" name="Google Shape;186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54451" y="1334386"/>
            <a:ext cx="2688773" cy="5206584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5"/>
          <p:cNvSpPr txBox="1"/>
          <p:nvPr/>
        </p:nvSpPr>
        <p:spPr>
          <a:xfrm>
            <a:off x="536448" y="1542724"/>
            <a:ext cx="4108640" cy="4690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5"/>
          <p:cNvSpPr txBox="1"/>
          <p:nvPr/>
        </p:nvSpPr>
        <p:spPr>
          <a:xfrm>
            <a:off x="6854550" y="1928420"/>
            <a:ext cx="4108640" cy="4690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5"/>
          <p:cNvSpPr txBox="1"/>
          <p:nvPr/>
        </p:nvSpPr>
        <p:spPr>
          <a:xfrm>
            <a:off x="688848" y="1695124"/>
            <a:ext cx="4108640" cy="4690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5"/>
          <p:cNvSpPr txBox="1"/>
          <p:nvPr/>
        </p:nvSpPr>
        <p:spPr>
          <a:xfrm>
            <a:off x="841248" y="1847524"/>
            <a:ext cx="4108640" cy="4690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5"/>
          <p:cNvSpPr txBox="1"/>
          <p:nvPr/>
        </p:nvSpPr>
        <p:spPr>
          <a:xfrm>
            <a:off x="606581" y="854576"/>
            <a:ext cx="5156658" cy="46376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D00D"/>
              </a:buClr>
              <a:buSzPts val="1700"/>
              <a:buFont typeface="Arial"/>
              <a:buNone/>
            </a:pPr>
            <a:r>
              <a:t/>
            </a:r>
            <a:endParaRPr sz="1700" u="non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5"/>
          <p:cNvSpPr/>
          <p:nvPr/>
        </p:nvSpPr>
        <p:spPr>
          <a:xfrm>
            <a:off x="304998" y="1703011"/>
            <a:ext cx="31259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Articulo 4.- Chile es una república democrática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5"/>
          <p:cNvSpPr txBox="1"/>
          <p:nvPr/>
        </p:nvSpPr>
        <p:spPr>
          <a:xfrm>
            <a:off x="841248" y="802082"/>
            <a:ext cx="29580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CONSTITUCIÓN DEL 80’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5"/>
          <p:cNvSpPr txBox="1"/>
          <p:nvPr/>
        </p:nvSpPr>
        <p:spPr>
          <a:xfrm>
            <a:off x="6991499" y="669910"/>
            <a:ext cx="422679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BORRADOR NUEVA CONSTIUCIÓN</a:t>
            </a:r>
            <a:endParaRPr b="1"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5"/>
          <p:cNvSpPr/>
          <p:nvPr/>
        </p:nvSpPr>
        <p:spPr>
          <a:xfrm>
            <a:off x="6295680" y="1635829"/>
            <a:ext cx="5365069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En Chile, la democracia es inclusiva y paritaria. Se ejerce en forma directa, participativa, comunitaria y representativa.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 ciudadanía tiene el derecho a participar de manera incidente o vinculante en los asuntos de interés público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Mecanismos de Participación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Iniciativa Popular de Ley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Iniciativa Derogatoria de Ley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Plebiscitos Comunales y Regionales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Presupuestos Participativos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Audiencias Públicas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Participación Ciudadana Digital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8D08C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rma&#10;&#10;Descripción generada automáticamente con confianza media" id="200" name="Google Shape;20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4439815" y="5195690"/>
            <a:ext cx="6120689" cy="792089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6"/>
          <p:cNvSpPr txBox="1"/>
          <p:nvPr/>
        </p:nvSpPr>
        <p:spPr>
          <a:xfrm>
            <a:off x="4913188" y="2510637"/>
            <a:ext cx="7278812" cy="3757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lang="es-CL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¿Crees que son un avance?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ts val="3200"/>
              <a:buFont typeface="Arial"/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lang="es-CL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¿Cuáles son los desafíos   o elementos pendientes?</a:t>
            </a:r>
            <a:endParaRPr b="1" sz="6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000"/>
              <a:buFont typeface="Arial"/>
              <a:buNone/>
            </a:pPr>
            <a:r>
              <a:rPr b="0" lang="es-CL" sz="30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ts val="3000"/>
              <a:buFont typeface="Arial"/>
              <a:buNone/>
            </a:pPr>
            <a:r>
              <a:t/>
            </a:r>
            <a:endParaRPr b="0" sz="3000">
              <a:solidFill>
                <a:srgbClr val="0F273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ts val="3000"/>
              <a:buFont typeface="Arial"/>
              <a:buNone/>
            </a:pPr>
            <a:r>
              <a:t/>
            </a:r>
            <a:endParaRPr b="0" sz="30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000"/>
              <a:buFont typeface="Arial"/>
              <a:buNone/>
            </a:pPr>
            <a:r>
              <a:rPr b="0" lang="es-CL" sz="30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descr="Forma&#10;&#10;Descripción generada automáticamente con confianza media" id="202" name="Google Shape;20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4439815" y="5195690"/>
            <a:ext cx="6120689" cy="7920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trón de fondo&#10;&#10;Descripción generada automáticamente" id="203" name="Google Shape;20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0876" y="290849"/>
            <a:ext cx="3164098" cy="6127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7"/>
          <p:cNvSpPr txBox="1"/>
          <p:nvPr>
            <p:ph type="title"/>
          </p:nvPr>
        </p:nvSpPr>
        <p:spPr>
          <a:xfrm>
            <a:off x="3230404" y="956193"/>
            <a:ext cx="8812900" cy="8697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3200"/>
              <a:buFont typeface="Arial"/>
              <a:buNone/>
            </a:pPr>
            <a:r>
              <a:rPr lang="es-CL" sz="3200">
                <a:solidFill>
                  <a:srgbClr val="FFD00D"/>
                </a:solidFill>
                <a:latin typeface="Arial"/>
                <a:ea typeface="Arial"/>
                <a:cs typeface="Arial"/>
                <a:sym typeface="Arial"/>
              </a:rPr>
              <a:t>Recuadro de Síntesis</a:t>
            </a:r>
            <a:endParaRPr/>
          </a:p>
        </p:txBody>
      </p:sp>
      <p:pic>
        <p:nvPicPr>
          <p:cNvPr id="209" name="Google Shape;20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-1371600" y="2047875"/>
            <a:ext cx="5486400" cy="27432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10" name="Google Shape;210;p27"/>
          <p:cNvGraphicFramePr/>
          <p:nvPr/>
        </p:nvGraphicFramePr>
        <p:xfrm>
          <a:off x="3230404" y="210871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{3A33C211-5B62-423F-AE45-2D882DBD2B23}</a:tableStyleId>
              </a:tblPr>
              <a:tblGrid>
                <a:gridCol w="1865625"/>
                <a:gridCol w="1883275"/>
                <a:gridCol w="1847975"/>
                <a:gridCol w="1865625"/>
              </a:tblGrid>
              <a:tr h="649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CL" sz="13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Constitución Actual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CL" sz="13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Borrador Nueva Constitución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CL" sz="13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Avances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CL" sz="13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Desafíos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39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s-CL" sz="13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Derecho o norma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1" lang="es-CL" sz="13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Derecho o norma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s-CL" sz="1800" u="none" cap="none" strike="noStrike"/>
                      </a:b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s-CL" sz="1800" u="none" cap="none" strike="noStrike"/>
                      </a:b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392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s-CL" sz="13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Acuerdos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s-CL" sz="1800" u="none" cap="none" strike="noStrike"/>
                      </a:b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s-CL" sz="1800" u="none" cap="none" strike="noStrike"/>
                      </a:b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392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s-CL" sz="13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Disensos</a:t>
                      </a: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s-CL" sz="1800" u="none" cap="none" strike="noStrike"/>
                      </a:b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s-CL" sz="1800" u="none" cap="none" strike="noStrike"/>
                      </a:br>
                      <a:endParaRPr sz="18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11" name="Google Shape;211;p27"/>
          <p:cNvSpPr/>
          <p:nvPr/>
        </p:nvSpPr>
        <p:spPr>
          <a:xfrm>
            <a:off x="3230563" y="2036814"/>
            <a:ext cx="240535" cy="14773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br>
              <a:rPr lang="es-C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s-C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br>
              <a:rPr lang="es-C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DA9DB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rma&#10;&#10;Descripción generada automáticamente con confianza media" id="91" name="Google Shape;9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4439815" y="5195690"/>
            <a:ext cx="6120689" cy="792089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/>
          <p:cNvSpPr txBox="1"/>
          <p:nvPr/>
        </p:nvSpPr>
        <p:spPr>
          <a:xfrm>
            <a:off x="3912141" y="1940442"/>
            <a:ext cx="7793074" cy="4047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b="0" i="0" lang="es-CL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 cada grupo deben estar activos o activas: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ct val="100000"/>
              <a:buFont typeface="Arial"/>
              <a:buNone/>
            </a:pPr>
            <a:r>
              <a:t/>
            </a:r>
            <a:endParaRPr b="1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b="1" i="0" lang="es-CL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Guardadora o guardador del tiempo: </a:t>
            </a:r>
            <a:r>
              <a:rPr b="0" i="0" lang="es-CL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persona encargada  de moderar las palabras, promover que todos y todas participen.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ct val="100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b="1" i="0" lang="es-CL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Sistematizadora o sistematizador: </a:t>
            </a:r>
            <a:r>
              <a:rPr b="0" i="0" lang="es-CL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persona encargada de completar el recuadro de síntesis y las preguntas frecuentes.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ct val="100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b="1" i="0" lang="es-CL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Facilitadora o facilitador del contenido: </a:t>
            </a:r>
            <a:r>
              <a:rPr b="0" i="0" lang="es-CL" sz="3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persona encargada de socializar en lenguaje simple las normas con las que trabajaremos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ct val="100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F273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ct val="100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Arial"/>
              <a:buNone/>
            </a:pPr>
            <a:r>
              <a:rPr b="0" i="0" lang="es-CL" sz="30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descr="Forma&#10;&#10;Descripción generada automáticamente con confianza media" id="93" name="Google Shape;9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4439815" y="5195690"/>
            <a:ext cx="6120689" cy="792089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4"/>
          <p:cNvSpPr txBox="1"/>
          <p:nvPr/>
        </p:nvSpPr>
        <p:spPr>
          <a:xfrm>
            <a:off x="4295775" y="657224"/>
            <a:ext cx="5762625" cy="77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es-CL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ROLES EN EL DEBATE</a:t>
            </a:r>
            <a:endParaRPr/>
          </a:p>
        </p:txBody>
      </p:sp>
      <p:pic>
        <p:nvPicPr>
          <p:cNvPr descr="Patrón de fondo&#10;&#10;Descripción generada automáticamente" id="95" name="Google Shape;9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7414" y="365494"/>
            <a:ext cx="3164098" cy="6127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B08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/>
          <p:nvPr/>
        </p:nvSpPr>
        <p:spPr>
          <a:xfrm>
            <a:off x="0" y="0"/>
            <a:ext cx="3942413" cy="7045377"/>
          </a:xfrm>
          <a:prstGeom prst="rect">
            <a:avLst/>
          </a:prstGeom>
          <a:solidFill>
            <a:srgbClr val="340049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5"/>
          <p:cNvSpPr txBox="1"/>
          <p:nvPr>
            <p:ph type="title"/>
          </p:nvPr>
        </p:nvSpPr>
        <p:spPr>
          <a:xfrm>
            <a:off x="4730229" y="2859906"/>
            <a:ext cx="978058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s-CL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Estado democrático y</a:t>
            </a:r>
            <a:br>
              <a:rPr lang="es-CL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CL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Democracia participativa</a:t>
            </a:r>
            <a:endParaRPr b="1" sz="4800">
              <a:solidFill>
                <a:srgbClr val="340049"/>
              </a:solidFill>
            </a:endParaRPr>
          </a:p>
        </p:txBody>
      </p:sp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654873"/>
            <a:ext cx="3942413" cy="262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4B08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/>
          <p:nvPr/>
        </p:nvSpPr>
        <p:spPr>
          <a:xfrm>
            <a:off x="0" y="0"/>
            <a:ext cx="3942413" cy="7045377"/>
          </a:xfrm>
          <a:prstGeom prst="rect">
            <a:avLst/>
          </a:prstGeom>
          <a:solidFill>
            <a:srgbClr val="340049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6"/>
          <p:cNvSpPr txBox="1"/>
          <p:nvPr>
            <p:ph type="title"/>
          </p:nvPr>
        </p:nvSpPr>
        <p:spPr>
          <a:xfrm>
            <a:off x="4304715" y="1244850"/>
            <a:ext cx="978058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lang="es-CL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¿Qué dice la Constitución del 80?</a:t>
            </a:r>
            <a:endParaRPr/>
          </a:p>
        </p:txBody>
      </p:sp>
      <p:pic>
        <p:nvPicPr>
          <p:cNvPr id="109" name="Google Shape;10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654873"/>
            <a:ext cx="3942413" cy="2628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6"/>
          <p:cNvSpPr/>
          <p:nvPr/>
        </p:nvSpPr>
        <p:spPr>
          <a:xfrm>
            <a:off x="4304715" y="1244850"/>
            <a:ext cx="713232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 txBox="1"/>
          <p:nvPr/>
        </p:nvSpPr>
        <p:spPr>
          <a:xfrm>
            <a:off x="5288715" y="2173288"/>
            <a:ext cx="4126077" cy="5015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ts val="2800"/>
              <a:buFont typeface="Arial"/>
              <a:buNone/>
            </a:pPr>
            <a:r>
              <a:rPr b="0" i="0" lang="es-CL" sz="2800" u="none" cap="none" strike="noStrike">
                <a:solidFill>
                  <a:srgbClr val="340049"/>
                </a:solidFill>
                <a:latin typeface="Calibri"/>
                <a:ea typeface="Calibri"/>
                <a:cs typeface="Calibri"/>
                <a:sym typeface="Calibri"/>
              </a:rPr>
              <a:t>No regula estas materias.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34004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FF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/>
          <p:nvPr>
            <p:ph type="title"/>
          </p:nvPr>
        </p:nvSpPr>
        <p:spPr>
          <a:xfrm>
            <a:off x="726141" y="86532"/>
            <a:ext cx="1087893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1" lang="es-CL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Democracia en la Nueva Constitución</a:t>
            </a:r>
            <a:endParaRPr/>
          </a:p>
        </p:txBody>
      </p:sp>
      <p:pic>
        <p:nvPicPr>
          <p:cNvPr id="117" name="Google Shape;11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15412" y="6404073"/>
            <a:ext cx="10176588" cy="447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29010" y="5837756"/>
            <a:ext cx="5260433" cy="1013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587136" y="1"/>
            <a:ext cx="1604864" cy="16048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275845" y="3811441"/>
            <a:ext cx="4916155" cy="3040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579118" y="5542384"/>
            <a:ext cx="1612882" cy="130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096000" y="6260762"/>
            <a:ext cx="1596371" cy="307664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7"/>
          <p:cNvSpPr txBox="1"/>
          <p:nvPr>
            <p:ph idx="4294967295" type="body"/>
          </p:nvPr>
        </p:nvSpPr>
        <p:spPr>
          <a:xfrm>
            <a:off x="726142" y="1174047"/>
            <a:ext cx="4126077" cy="5015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ts val="2800"/>
              <a:buNone/>
            </a:pPr>
            <a:r>
              <a:rPr lang="es-CL">
                <a:solidFill>
                  <a:srgbClr val="340049"/>
                </a:solidFill>
              </a:rPr>
              <a:t>La nueva Constitución está construida sobre el paradigma de la democracia participativa, combinando instituciones de democracia directa con instituciones de democracia representativa. Asimismo, se define como una democracia inclusiva y paritaria.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340049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0" i="0" sz="1600" u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0" i="0" sz="1600" u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0" i="0" sz="1600" u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7"/>
          <p:cNvSpPr txBox="1"/>
          <p:nvPr>
            <p:ph idx="4294967295" type="body"/>
          </p:nvPr>
        </p:nvSpPr>
        <p:spPr>
          <a:xfrm>
            <a:off x="5607371" y="1138219"/>
            <a:ext cx="5997707" cy="5015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ts val="2800"/>
              <a:buNone/>
            </a:pPr>
            <a:r>
              <a:rPr lang="es-CL">
                <a:solidFill>
                  <a:srgbClr val="340049"/>
                </a:solidFill>
              </a:rPr>
              <a:t>La democratización también se expresa en más poder a los territorios, avanzando a una descentralización política, administrativa y financiera reflejada en la construcción de un Estado Regional y en un aumento del poder local para los Municipios Autónomos.</a:t>
            </a:r>
            <a:endParaRPr>
              <a:solidFill>
                <a:srgbClr val="340049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0" i="0" sz="1600" u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0" i="0" sz="1600" u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b="0" i="0" sz="1600" u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FF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15412" y="6404073"/>
            <a:ext cx="10176588" cy="447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29010" y="5837756"/>
            <a:ext cx="5260433" cy="1013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587136" y="1"/>
            <a:ext cx="1604864" cy="16048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275845" y="4317684"/>
            <a:ext cx="4916155" cy="3040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579118" y="5542384"/>
            <a:ext cx="1612882" cy="130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96000" y="6260762"/>
            <a:ext cx="1596371" cy="307664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8"/>
          <p:cNvSpPr txBox="1"/>
          <p:nvPr>
            <p:ph idx="4294967295" type="body"/>
          </p:nvPr>
        </p:nvSpPr>
        <p:spPr>
          <a:xfrm>
            <a:off x="726141" y="1300792"/>
            <a:ext cx="6249845" cy="50316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9123A"/>
              </a:buClr>
              <a:buSzPts val="1600"/>
              <a:buNone/>
            </a:pPr>
            <a:r>
              <a:rPr b="1" lang="es-CL" sz="1600">
                <a:solidFill>
                  <a:srgbClr val="29123A"/>
                </a:solidFill>
                <a:latin typeface="Arial"/>
                <a:ea typeface="Arial"/>
                <a:cs typeface="Arial"/>
                <a:sym typeface="Arial"/>
              </a:rPr>
              <a:t>Artículo 4. Democracia.</a:t>
            </a:r>
            <a:r>
              <a:rPr lang="es-CL" sz="1600">
                <a:solidFill>
                  <a:srgbClr val="29123A"/>
                </a:solidFill>
                <a:latin typeface="Arial"/>
                <a:ea typeface="Arial"/>
                <a:cs typeface="Arial"/>
                <a:sym typeface="Arial"/>
              </a:rPr>
              <a:t> En Chile, la democracia es inclusiva y paritaria. Se ejerce en forma directa, participativa, comunitaria y representativa.</a:t>
            </a:r>
            <a:endParaRPr sz="1600">
              <a:solidFill>
                <a:srgbClr val="29123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rgbClr val="29123A"/>
              </a:buClr>
              <a:buSzPts val="1600"/>
              <a:buNone/>
            </a:pPr>
            <a:r>
              <a:rPr lang="es-CL" sz="1600">
                <a:solidFill>
                  <a:srgbClr val="29123A"/>
                </a:solidFill>
                <a:latin typeface="Arial"/>
                <a:ea typeface="Arial"/>
                <a:cs typeface="Arial"/>
                <a:sym typeface="Arial"/>
              </a:rPr>
              <a:t>Es deber del Estado promover y garantizar la adopción de medidas para la participación efectiva de toda la sociedad en el proceso político y el pleno ejercicio de la democracia.</a:t>
            </a:r>
            <a:endParaRPr sz="1600">
              <a:solidFill>
                <a:srgbClr val="29123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rgbClr val="29123A"/>
              </a:buClr>
              <a:buSzPts val="1600"/>
              <a:buNone/>
            </a:pPr>
            <a:r>
              <a:rPr lang="es-CL" sz="1600">
                <a:solidFill>
                  <a:srgbClr val="29123A"/>
                </a:solidFill>
                <a:latin typeface="Arial"/>
                <a:ea typeface="Arial"/>
                <a:cs typeface="Arial"/>
                <a:sym typeface="Arial"/>
              </a:rPr>
              <a:t>El Estado deberá asegurar la prevalencia del interés general y el carácter electivo de los cargos de representación política con responsabilidad de quienes ejercen el poder.</a:t>
            </a:r>
            <a:endParaRPr sz="1600">
              <a:solidFill>
                <a:srgbClr val="29123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rgbClr val="29123A"/>
              </a:buClr>
              <a:buSzPts val="1600"/>
              <a:buNone/>
            </a:pPr>
            <a:r>
              <a:rPr lang="es-CL" sz="1600">
                <a:solidFill>
                  <a:srgbClr val="29123A"/>
                </a:solidFill>
                <a:latin typeface="Arial"/>
                <a:ea typeface="Arial"/>
                <a:cs typeface="Arial"/>
                <a:sym typeface="Arial"/>
              </a:rPr>
              <a:t>La actividad política organizada contribuye a la expresión de la voluntad popular, y su funcionamiento respetará los principios de independencia, probidad, transparencia financiera y democracia interna.</a:t>
            </a:r>
            <a:endParaRPr sz="1600">
              <a:solidFill>
                <a:srgbClr val="29123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sz="1400">
              <a:solidFill>
                <a:srgbClr val="340049"/>
              </a:solidFill>
            </a:endParaRPr>
          </a:p>
          <a:p>
            <a:pPr indent="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b="0" i="0" sz="1400" u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b="0" i="0" sz="1400" u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 b="0" i="0" sz="1400" u="none" strike="noStrike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8"/>
          <p:cNvSpPr txBox="1"/>
          <p:nvPr>
            <p:ph type="title"/>
          </p:nvPr>
        </p:nvSpPr>
        <p:spPr>
          <a:xfrm>
            <a:off x="836926" y="304073"/>
            <a:ext cx="7260327" cy="9967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s-CL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Ampliación Democrática</a:t>
            </a:r>
            <a:endParaRPr/>
          </a:p>
        </p:txBody>
      </p:sp>
      <p:sp>
        <p:nvSpPr>
          <p:cNvPr id="137" name="Google Shape;137;p18"/>
          <p:cNvSpPr txBox="1"/>
          <p:nvPr/>
        </p:nvSpPr>
        <p:spPr>
          <a:xfrm>
            <a:off x="7153658" y="1236893"/>
            <a:ext cx="3494986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EDEDED"/>
              </a:buClr>
              <a:buSzPts val="1800"/>
              <a:buFont typeface="Arial"/>
              <a:buNone/>
            </a:pPr>
            <a:r>
              <a:rPr b="0" i="0" lang="es-CL" sz="1800" u="none" cap="none" strike="noStrike">
                <a:solidFill>
                  <a:srgbClr val="EDEDED"/>
                </a:solidFill>
                <a:latin typeface="Arial"/>
                <a:ea typeface="Arial"/>
                <a:cs typeface="Arial"/>
                <a:sym typeface="Arial"/>
              </a:rPr>
              <a:t>Este paradigma deja atrás una Constitución que tenía “enclaves autoritarios” o “trampas constitucionales” como los quórums contra mayoritarios para cambiar leyes orgánicas constitucionales para reformar la Constitución, el control preventivo del Tribunal Constitucional y la  falta de instituciones de democracia directa.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FF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 txBox="1"/>
          <p:nvPr>
            <p:ph type="title"/>
          </p:nvPr>
        </p:nvSpPr>
        <p:spPr>
          <a:xfrm>
            <a:off x="3672348" y="983649"/>
            <a:ext cx="7260327" cy="959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4400"/>
              <a:buFont typeface="Arial"/>
              <a:buNone/>
            </a:pPr>
            <a:r>
              <a:rPr lang="es-CL">
                <a:solidFill>
                  <a:srgbClr val="FFD00D"/>
                </a:solidFill>
                <a:latin typeface="Arial"/>
                <a:ea typeface="Arial"/>
                <a:cs typeface="Arial"/>
                <a:sym typeface="Arial"/>
              </a:rPr>
              <a:t>Democracia Participativa</a:t>
            </a:r>
            <a:endParaRPr/>
          </a:p>
        </p:txBody>
      </p:sp>
      <p:sp>
        <p:nvSpPr>
          <p:cNvPr id="143" name="Google Shape;143;p19"/>
          <p:cNvSpPr txBox="1"/>
          <p:nvPr>
            <p:ph idx="4294967295" type="body"/>
          </p:nvPr>
        </p:nvSpPr>
        <p:spPr>
          <a:xfrm>
            <a:off x="3672348" y="1989057"/>
            <a:ext cx="7900953" cy="4319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b="1" i="0" lang="es-CL" sz="20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Artículo 1.- Democracia Participativa. </a:t>
            </a:r>
            <a:r>
              <a:rPr lang="es-CL" sz="2000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La ciudadanía tiene el derecho a participar de manera incidente o vinculante en los asuntos de interés público. Es deber del Estado dar adecuada publicidad a los mecanismos de democracia, tendiendo a favorecer una amplia deliberación de las personas, en conformidad a esta Constitución y las leyes.</a:t>
            </a:r>
            <a:endParaRPr sz="20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340049"/>
              </a:buClr>
              <a:buSzPts val="2000"/>
              <a:buNone/>
            </a:pPr>
            <a:r>
              <a:rPr b="0" i="0" lang="es-CL" sz="2000" u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Los poderes públicos deberán facilitar la participación del pueblo en la vida política, económica, cultural y social del país.</a:t>
            </a:r>
            <a:endParaRPr b="0" sz="20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b="1" i="0" sz="2000" u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b="1" i="0" lang="es-CL" sz="20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Artículo 2.- Garantías democráticas</a:t>
            </a:r>
            <a:r>
              <a:rPr b="1" i="0" lang="es-CL" sz="2000" u="none" strike="noStrike">
                <a:solidFill>
                  <a:srgbClr val="8D84E8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0" i="0" lang="es-CL" sz="2000" u="none" strike="noStrike">
                <a:solidFill>
                  <a:srgbClr val="8D84E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s-CL" sz="2000" u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El Estado deberá garantizar a toda la ciudadanía, sin discriminación de ningún tipo, el ejercicio pleno de una democracia participativa, a través de mecanismos de democracia directa.</a:t>
            </a:r>
            <a:endParaRPr sz="20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" name="Google Shape;14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-1371600" y="2047875"/>
            <a:ext cx="548640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DA9DB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rma&#10;&#10;Descripción generada automáticamente con confianza media" id="149" name="Google Shape;14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4439815" y="5195690"/>
            <a:ext cx="6120689" cy="7920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orma&#10;&#10;Descripción generada automáticamente con confianza media" id="150" name="Google Shape;15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4439815" y="5195690"/>
            <a:ext cx="6120689" cy="7920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trón de fondo&#10;&#10;Descripción generada automáticamente" id="151" name="Google Shape;15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7414" y="365494"/>
            <a:ext cx="3164098" cy="6127011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0"/>
          <p:cNvSpPr txBox="1"/>
          <p:nvPr/>
        </p:nvSpPr>
        <p:spPr>
          <a:xfrm>
            <a:off x="4295775" y="1976284"/>
            <a:ext cx="7458690" cy="36129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0049"/>
              </a:buClr>
              <a:buSzPts val="3200"/>
              <a:buFont typeface="Arial"/>
              <a:buChar char="•"/>
            </a:pPr>
            <a:r>
              <a:rPr b="0" i="0" lang="es-CL" sz="3200" u="none" cap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Iniciativa Popular de Ley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0049"/>
              </a:buClr>
              <a:buSzPts val="3200"/>
              <a:buFont typeface="Arial"/>
              <a:buChar char="•"/>
            </a:pPr>
            <a:r>
              <a:rPr b="0" i="0" lang="es-CL" sz="3200" u="none" cap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Iniciativa Derogatoria de Ley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0049"/>
              </a:buClr>
              <a:buSzPts val="3200"/>
              <a:buFont typeface="Arial"/>
              <a:buChar char="•"/>
            </a:pPr>
            <a:r>
              <a:rPr b="0" i="0" lang="es-CL" sz="3200" u="none" cap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Plebiscitos Comunales y Regionales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0049"/>
              </a:buClr>
              <a:buSzPts val="3200"/>
              <a:buFont typeface="Arial"/>
              <a:buChar char="•"/>
            </a:pPr>
            <a:r>
              <a:rPr b="0" i="0" lang="es-CL" sz="3200" u="none" cap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Presupuestos Participativos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0049"/>
              </a:buClr>
              <a:buSzPts val="3200"/>
              <a:buFont typeface="Arial"/>
              <a:buChar char="•"/>
            </a:pPr>
            <a:r>
              <a:rPr b="0" i="0" lang="es-CL" sz="3200" u="none" cap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Audiencias Públicas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0049"/>
              </a:buClr>
              <a:buSzPts val="3200"/>
              <a:buFont typeface="Arial"/>
              <a:buChar char="•"/>
            </a:pPr>
            <a:r>
              <a:rPr b="0" i="0" lang="es-CL" sz="3200" u="none" cap="none" strike="noStrike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Participación Ciudadana Digital</a:t>
            </a:r>
            <a:endParaRPr/>
          </a:p>
        </p:txBody>
      </p:sp>
      <p:sp>
        <p:nvSpPr>
          <p:cNvPr id="153" name="Google Shape;153;p20"/>
          <p:cNvSpPr/>
          <p:nvPr/>
        </p:nvSpPr>
        <p:spPr>
          <a:xfrm>
            <a:off x="4439815" y="720734"/>
            <a:ext cx="5059398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Mecanismos de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L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Democracia Participativa</a:t>
            </a:r>
            <a:endParaRPr b="1"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FF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"/>
          <p:cNvSpPr txBox="1"/>
          <p:nvPr>
            <p:ph type="title"/>
          </p:nvPr>
        </p:nvSpPr>
        <p:spPr>
          <a:xfrm>
            <a:off x="3259394" y="952846"/>
            <a:ext cx="7260327" cy="7447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D00D"/>
              </a:buClr>
              <a:buSzPts val="3200"/>
              <a:buFont typeface="Arial"/>
              <a:buNone/>
            </a:pPr>
            <a:r>
              <a:rPr b="1" lang="es-CL" sz="3200">
                <a:solidFill>
                  <a:srgbClr val="FFD00D"/>
                </a:solidFill>
                <a:latin typeface="Arial"/>
                <a:ea typeface="Arial"/>
                <a:cs typeface="Arial"/>
                <a:sym typeface="Arial"/>
              </a:rPr>
              <a:t>Mecanismos de Democracia Directa</a:t>
            </a:r>
            <a:endParaRPr/>
          </a:p>
        </p:txBody>
      </p:sp>
      <p:sp>
        <p:nvSpPr>
          <p:cNvPr id="159" name="Google Shape;159;p21"/>
          <p:cNvSpPr txBox="1"/>
          <p:nvPr>
            <p:ph idx="4294967295" type="body"/>
          </p:nvPr>
        </p:nvSpPr>
        <p:spPr>
          <a:xfrm>
            <a:off x="3259394" y="1743960"/>
            <a:ext cx="8313907" cy="45647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b="1" lang="es-CL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Artículo 4.- Iniciativa popular de ley. </a:t>
            </a:r>
            <a:r>
              <a:rPr lang="es-CL" sz="1800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Un grupo ciudadanos habilitados para sufragar, equivalente al tres por ciento del último padrón electoral, podrá presentar una iniciativa popular de ley para su tramitación legislativa.</a:t>
            </a:r>
            <a:endParaRPr sz="18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rgbClr val="340049"/>
              </a:buClr>
              <a:buSzPts val="1800"/>
              <a:buNone/>
            </a:pPr>
            <a:r>
              <a:rPr lang="es-CL" sz="1800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Se contará con un plazo de ciento ochenta días desde su registro ante el Servicio Electoral para que la propuesta sea conocida por la ciudadanía y pueda reunir los patrocinios exigidos.</a:t>
            </a:r>
            <a:endParaRPr sz="18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rgbClr val="340049"/>
              </a:buClr>
              <a:buSzPts val="1800"/>
              <a:buNone/>
            </a:pPr>
            <a:r>
              <a:rPr lang="es-CL" sz="1800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En caso de reunir el apoyo requerido, el Servicio Electoral remitirá la propuesta al Congreso, para que ésta dé inicio al proceso de formación de ley.</a:t>
            </a:r>
            <a:endParaRPr sz="18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rgbClr val="340049"/>
              </a:buClr>
              <a:buSzPts val="1800"/>
              <a:buNone/>
            </a:pPr>
            <a:r>
              <a:rPr lang="es-CL" sz="1800">
                <a:solidFill>
                  <a:srgbClr val="340049"/>
                </a:solidFill>
                <a:latin typeface="Arial"/>
                <a:ea typeface="Arial"/>
                <a:cs typeface="Arial"/>
                <a:sym typeface="Arial"/>
              </a:rPr>
              <a:t>Las iniciativas populares de ley ingresarán a la agenda legislativa con la urgencia determinada por la ley. El órgano legislativo deberá informar cada seis meses sobre el avance de la tramitación de estas iniciativas.</a:t>
            </a:r>
            <a:endParaRPr sz="1800">
              <a:solidFill>
                <a:srgbClr val="34004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22860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solidFill>
                <a:srgbClr val="34004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0" name="Google Shape;160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-1371600" y="2047875"/>
            <a:ext cx="5486400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