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4C136F-042D-4FF2-BED2-9C3023AFFA00}">
  <a:tblStyle styleId="{EC4C136F-042D-4FF2-BED2-9C3023AFFA0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31.png"/><Relationship Id="rId5"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17.png"/><Relationship Id="rId7" Type="http://schemas.openxmlformats.org/officeDocument/2006/relationships/image" Target="../media/image3.png"/><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26.png"/><Relationship Id="rId5" Type="http://schemas.openxmlformats.org/officeDocument/2006/relationships/image" Target="../media/image35.png"/><Relationship Id="rId6" Type="http://schemas.openxmlformats.org/officeDocument/2006/relationships/image" Target="../media/image22.png"/><Relationship Id="rId7" Type="http://schemas.openxmlformats.org/officeDocument/2006/relationships/image" Target="../media/image24.png"/><Relationship Id="rId8"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21.png"/><Relationship Id="rId6" Type="http://schemas.openxmlformats.org/officeDocument/2006/relationships/image" Target="../media/image27.png"/><Relationship Id="rId7" Type="http://schemas.openxmlformats.org/officeDocument/2006/relationships/image" Target="../media/image37.png"/><Relationship Id="rId8"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30A0"/>
        </a:solidFill>
      </p:bgPr>
    </p:bg>
    <p:spTree>
      <p:nvGrpSpPr>
        <p:cNvPr id="83" name="Shape 83"/>
        <p:cNvGrpSpPr/>
        <p:nvPr/>
      </p:nvGrpSpPr>
      <p:grpSpPr>
        <a:xfrm>
          <a:off x="0" y="0"/>
          <a:ext cx="0" cy="0"/>
          <a:chOff x="0" y="0"/>
          <a:chExt cx="0" cy="0"/>
        </a:xfrm>
      </p:grpSpPr>
      <p:pic>
        <p:nvPicPr>
          <p:cNvPr descr="Forma&#10;&#10;Descripción generada automáticamente con confianza media" id="84" name="Google Shape;84;p13"/>
          <p:cNvPicPr preferRelativeResize="0"/>
          <p:nvPr/>
        </p:nvPicPr>
        <p:blipFill rotWithShape="1">
          <a:blip r:embed="rId3">
            <a:alphaModFix/>
          </a:blip>
          <a:srcRect b="0" l="0" r="0" t="0"/>
          <a:stretch/>
        </p:blipFill>
        <p:spPr>
          <a:xfrm flipH="1" rot="10800000">
            <a:off x="4439815" y="4941166"/>
            <a:ext cx="6120689" cy="792089"/>
          </a:xfrm>
          <a:prstGeom prst="rect">
            <a:avLst/>
          </a:prstGeom>
          <a:noFill/>
          <a:ln>
            <a:noFill/>
          </a:ln>
        </p:spPr>
      </p:pic>
      <p:sp>
        <p:nvSpPr>
          <p:cNvPr id="85" name="Google Shape;85;p13"/>
          <p:cNvSpPr txBox="1"/>
          <p:nvPr>
            <p:ph type="ctrTitle"/>
          </p:nvPr>
        </p:nvSpPr>
        <p:spPr>
          <a:xfrm>
            <a:off x="4295825" y="1484784"/>
            <a:ext cx="7200800" cy="201622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BC3D4"/>
              </a:buClr>
              <a:buSzPts val="6600"/>
              <a:buFont typeface="Arial"/>
              <a:buNone/>
            </a:pPr>
            <a:r>
              <a:rPr lang="es-MX" sz="6600">
                <a:solidFill>
                  <a:srgbClr val="FBC3D4"/>
                </a:solidFill>
                <a:latin typeface="Arial"/>
                <a:ea typeface="Arial"/>
                <a:cs typeface="Arial"/>
                <a:sym typeface="Arial"/>
              </a:rPr>
              <a:t>Grupo 1: Derecho a la Educación</a:t>
            </a:r>
            <a:endParaRPr/>
          </a:p>
        </p:txBody>
      </p:sp>
      <p:sp>
        <p:nvSpPr>
          <p:cNvPr id="86" name="Google Shape;86;p13"/>
          <p:cNvSpPr txBox="1"/>
          <p:nvPr>
            <p:ph idx="1" type="subTitle"/>
          </p:nvPr>
        </p:nvSpPr>
        <p:spPr>
          <a:xfrm>
            <a:off x="4295825" y="4077072"/>
            <a:ext cx="5472583" cy="86409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D00D"/>
              </a:buClr>
              <a:buSzPts val="3200"/>
              <a:buNone/>
            </a:pPr>
            <a:r>
              <a:rPr lang="es-MX" sz="3200">
                <a:solidFill>
                  <a:srgbClr val="FFD00D"/>
                </a:solidFill>
              </a:rPr>
              <a:t>Antofagasta</a:t>
            </a:r>
            <a:endParaRPr sz="3200">
              <a:solidFill>
                <a:srgbClr val="FFD00D"/>
              </a:solidFill>
            </a:endParaRPr>
          </a:p>
          <a:p>
            <a:pPr indent="0" lvl="0" marL="0" rtl="0" algn="l">
              <a:lnSpc>
                <a:spcPct val="90000"/>
              </a:lnSpc>
              <a:spcBef>
                <a:spcPts val="1000"/>
              </a:spcBef>
              <a:spcAft>
                <a:spcPts val="0"/>
              </a:spcAft>
              <a:buClr>
                <a:srgbClr val="FFD00D"/>
              </a:buClr>
              <a:buSzPts val="3200"/>
              <a:buNone/>
            </a:pPr>
            <a:r>
              <a:rPr lang="es-MX" sz="3200">
                <a:solidFill>
                  <a:srgbClr val="FFD00D"/>
                </a:solidFill>
              </a:rPr>
              <a:t>17 de Mayo de 2022</a:t>
            </a:r>
            <a:endParaRPr/>
          </a:p>
        </p:txBody>
      </p:sp>
      <p:pic>
        <p:nvPicPr>
          <p:cNvPr descr="Patrón de fondo&#10;&#10;Descripción generada automáticamente" id="87" name="Google Shape;87;p13"/>
          <p:cNvPicPr preferRelativeResize="0"/>
          <p:nvPr/>
        </p:nvPicPr>
        <p:blipFill rotWithShape="1">
          <a:blip r:embed="rId4">
            <a:alphaModFix/>
          </a:blip>
          <a:srcRect b="0" l="0" r="0" t="0"/>
          <a:stretch/>
        </p:blipFill>
        <p:spPr>
          <a:xfrm>
            <a:off x="617414" y="365494"/>
            <a:ext cx="3164098" cy="61270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9E00">
            <a:alpha val="75686"/>
          </a:srgbClr>
        </a:solidFill>
      </p:bgPr>
    </p:bg>
    <p:spTree>
      <p:nvGrpSpPr>
        <p:cNvPr id="173" name="Shape 173"/>
        <p:cNvGrpSpPr/>
        <p:nvPr/>
      </p:nvGrpSpPr>
      <p:grpSpPr>
        <a:xfrm>
          <a:off x="0" y="0"/>
          <a:ext cx="0" cy="0"/>
          <a:chOff x="0" y="0"/>
          <a:chExt cx="0" cy="0"/>
        </a:xfrm>
      </p:grpSpPr>
      <p:pic>
        <p:nvPicPr>
          <p:cNvPr descr="Patrón de fondo&#10;&#10;Descripción generada automáticamente" id="174" name="Google Shape;174;p22"/>
          <p:cNvPicPr preferRelativeResize="0"/>
          <p:nvPr/>
        </p:nvPicPr>
        <p:blipFill rotWithShape="1">
          <a:blip r:embed="rId3">
            <a:alphaModFix/>
          </a:blip>
          <a:srcRect b="0" l="0" r="0" t="0"/>
          <a:stretch/>
        </p:blipFill>
        <p:spPr>
          <a:xfrm>
            <a:off x="4497921" y="1284494"/>
            <a:ext cx="2688773" cy="5206584"/>
          </a:xfrm>
          <a:prstGeom prst="rect">
            <a:avLst/>
          </a:prstGeom>
          <a:noFill/>
          <a:ln>
            <a:noFill/>
          </a:ln>
        </p:spPr>
      </p:pic>
      <p:sp>
        <p:nvSpPr>
          <p:cNvPr id="175" name="Google Shape;175;p22"/>
          <p:cNvSpPr txBox="1"/>
          <p:nvPr/>
        </p:nvSpPr>
        <p:spPr>
          <a:xfrm>
            <a:off x="536448" y="1542724"/>
            <a:ext cx="4108640" cy="4690125"/>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FFD00D"/>
              </a:buClr>
              <a:buSzPts val="1700"/>
              <a:buFont typeface="Arial"/>
              <a:buNone/>
            </a:pPr>
            <a:r>
              <a:t/>
            </a:r>
            <a:endParaRPr sz="1700" u="none">
              <a:solidFill>
                <a:srgbClr val="340049"/>
              </a:solidFill>
              <a:latin typeface="Arial"/>
              <a:ea typeface="Arial"/>
              <a:cs typeface="Arial"/>
              <a:sym typeface="Arial"/>
            </a:endParaRPr>
          </a:p>
          <a:p>
            <a:pPr indent="0" lvl="0" marL="0" marR="0" rtl="0" algn="just">
              <a:lnSpc>
                <a:spcPct val="90000"/>
              </a:lnSpc>
              <a:spcBef>
                <a:spcPts val="2400"/>
              </a:spcBef>
              <a:spcAft>
                <a:spcPts val="0"/>
              </a:spcAft>
              <a:buClr>
                <a:srgbClr val="FFD00D"/>
              </a:buClr>
              <a:buSzPts val="1700"/>
              <a:buFont typeface="Arial"/>
              <a:buNone/>
            </a:pPr>
            <a:r>
              <a:t/>
            </a:r>
            <a:endParaRPr sz="1700" u="none">
              <a:solidFill>
                <a:srgbClr val="340049"/>
              </a:solidFill>
              <a:latin typeface="Arial"/>
              <a:ea typeface="Arial"/>
              <a:cs typeface="Arial"/>
              <a:sym typeface="Arial"/>
            </a:endParaRPr>
          </a:p>
        </p:txBody>
      </p:sp>
      <p:sp>
        <p:nvSpPr>
          <p:cNvPr id="176" name="Google Shape;176;p22"/>
          <p:cNvSpPr txBox="1"/>
          <p:nvPr/>
        </p:nvSpPr>
        <p:spPr>
          <a:xfrm>
            <a:off x="6854550" y="1928420"/>
            <a:ext cx="4108640" cy="4690125"/>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FFD00D"/>
              </a:buClr>
              <a:buSzPts val="1700"/>
              <a:buFont typeface="Arial"/>
              <a:buNone/>
            </a:pPr>
            <a:r>
              <a:t/>
            </a:r>
            <a:endParaRPr sz="1700" u="none">
              <a:solidFill>
                <a:srgbClr val="340049"/>
              </a:solidFill>
              <a:latin typeface="Arial"/>
              <a:ea typeface="Arial"/>
              <a:cs typeface="Arial"/>
              <a:sym typeface="Arial"/>
            </a:endParaRPr>
          </a:p>
          <a:p>
            <a:pPr indent="0" lvl="0" marL="0" marR="0" rtl="0" algn="just">
              <a:lnSpc>
                <a:spcPct val="90000"/>
              </a:lnSpc>
              <a:spcBef>
                <a:spcPts val="2400"/>
              </a:spcBef>
              <a:spcAft>
                <a:spcPts val="0"/>
              </a:spcAft>
              <a:buClr>
                <a:srgbClr val="FFD00D"/>
              </a:buClr>
              <a:buSzPts val="1700"/>
              <a:buFont typeface="Arial"/>
              <a:buNone/>
            </a:pPr>
            <a:r>
              <a:t/>
            </a:r>
            <a:endParaRPr sz="1700" u="none">
              <a:solidFill>
                <a:srgbClr val="340049"/>
              </a:solidFill>
              <a:latin typeface="Arial"/>
              <a:ea typeface="Arial"/>
              <a:cs typeface="Arial"/>
              <a:sym typeface="Arial"/>
            </a:endParaRPr>
          </a:p>
        </p:txBody>
      </p:sp>
      <p:sp>
        <p:nvSpPr>
          <p:cNvPr id="177" name="Google Shape;177;p22"/>
          <p:cNvSpPr txBox="1"/>
          <p:nvPr/>
        </p:nvSpPr>
        <p:spPr>
          <a:xfrm>
            <a:off x="688848" y="1695124"/>
            <a:ext cx="4108640" cy="4690125"/>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FFD00D"/>
              </a:buClr>
              <a:buSzPts val="1700"/>
              <a:buFont typeface="Arial"/>
              <a:buNone/>
            </a:pPr>
            <a:r>
              <a:t/>
            </a:r>
            <a:endParaRPr sz="1700" u="none">
              <a:solidFill>
                <a:srgbClr val="340049"/>
              </a:solidFill>
              <a:latin typeface="Arial"/>
              <a:ea typeface="Arial"/>
              <a:cs typeface="Arial"/>
              <a:sym typeface="Arial"/>
            </a:endParaRPr>
          </a:p>
          <a:p>
            <a:pPr indent="0" lvl="0" marL="0" marR="0" rtl="0" algn="just">
              <a:lnSpc>
                <a:spcPct val="90000"/>
              </a:lnSpc>
              <a:spcBef>
                <a:spcPts val="2400"/>
              </a:spcBef>
              <a:spcAft>
                <a:spcPts val="0"/>
              </a:spcAft>
              <a:buClr>
                <a:srgbClr val="FFD00D"/>
              </a:buClr>
              <a:buSzPts val="1700"/>
              <a:buFont typeface="Arial"/>
              <a:buNone/>
            </a:pPr>
            <a:r>
              <a:t/>
            </a:r>
            <a:endParaRPr sz="1700" u="none">
              <a:solidFill>
                <a:srgbClr val="340049"/>
              </a:solidFill>
              <a:latin typeface="Arial"/>
              <a:ea typeface="Arial"/>
              <a:cs typeface="Arial"/>
              <a:sym typeface="Arial"/>
            </a:endParaRPr>
          </a:p>
        </p:txBody>
      </p:sp>
      <p:sp>
        <p:nvSpPr>
          <p:cNvPr id="178" name="Google Shape;178;p22"/>
          <p:cNvSpPr txBox="1"/>
          <p:nvPr/>
        </p:nvSpPr>
        <p:spPr>
          <a:xfrm>
            <a:off x="841248" y="1847524"/>
            <a:ext cx="4108640" cy="4690125"/>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FFD00D"/>
              </a:buClr>
              <a:buSzPts val="1700"/>
              <a:buFont typeface="Arial"/>
              <a:buNone/>
            </a:pPr>
            <a:r>
              <a:t/>
            </a:r>
            <a:endParaRPr sz="1700" u="none">
              <a:solidFill>
                <a:srgbClr val="340049"/>
              </a:solidFill>
              <a:latin typeface="Arial"/>
              <a:ea typeface="Arial"/>
              <a:cs typeface="Arial"/>
              <a:sym typeface="Arial"/>
            </a:endParaRPr>
          </a:p>
          <a:p>
            <a:pPr indent="0" lvl="0" marL="0" marR="0" rtl="0" algn="just">
              <a:lnSpc>
                <a:spcPct val="90000"/>
              </a:lnSpc>
              <a:spcBef>
                <a:spcPts val="2400"/>
              </a:spcBef>
              <a:spcAft>
                <a:spcPts val="0"/>
              </a:spcAft>
              <a:buClr>
                <a:srgbClr val="FFD00D"/>
              </a:buClr>
              <a:buSzPts val="1700"/>
              <a:buFont typeface="Arial"/>
              <a:buNone/>
            </a:pPr>
            <a:r>
              <a:t/>
            </a:r>
            <a:endParaRPr sz="1700" u="none">
              <a:solidFill>
                <a:srgbClr val="340049"/>
              </a:solidFill>
              <a:latin typeface="Arial"/>
              <a:ea typeface="Arial"/>
              <a:cs typeface="Arial"/>
              <a:sym typeface="Arial"/>
            </a:endParaRPr>
          </a:p>
        </p:txBody>
      </p:sp>
      <p:sp>
        <p:nvSpPr>
          <p:cNvPr id="179" name="Google Shape;179;p22"/>
          <p:cNvSpPr txBox="1"/>
          <p:nvPr/>
        </p:nvSpPr>
        <p:spPr>
          <a:xfrm>
            <a:off x="606581" y="854576"/>
            <a:ext cx="5156658" cy="4637631"/>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FFD00D"/>
              </a:buClr>
              <a:buSzPts val="1700"/>
              <a:buFont typeface="Arial"/>
              <a:buNone/>
            </a:pPr>
            <a:r>
              <a:t/>
            </a:r>
            <a:endParaRPr sz="1700" u="none">
              <a:solidFill>
                <a:srgbClr val="340049"/>
              </a:solidFill>
              <a:latin typeface="Arial"/>
              <a:ea typeface="Arial"/>
              <a:cs typeface="Arial"/>
              <a:sym typeface="Arial"/>
            </a:endParaRPr>
          </a:p>
          <a:p>
            <a:pPr indent="0" lvl="0" marL="0" marR="0" rtl="0" algn="just">
              <a:lnSpc>
                <a:spcPct val="90000"/>
              </a:lnSpc>
              <a:spcBef>
                <a:spcPts val="2400"/>
              </a:spcBef>
              <a:spcAft>
                <a:spcPts val="0"/>
              </a:spcAft>
              <a:buClr>
                <a:srgbClr val="FFD00D"/>
              </a:buClr>
              <a:buSzPts val="1700"/>
              <a:buFont typeface="Arial"/>
              <a:buNone/>
            </a:pPr>
            <a:r>
              <a:t/>
            </a:r>
            <a:endParaRPr sz="1700" u="none">
              <a:solidFill>
                <a:srgbClr val="340049"/>
              </a:solidFill>
              <a:latin typeface="Arial"/>
              <a:ea typeface="Arial"/>
              <a:cs typeface="Arial"/>
              <a:sym typeface="Arial"/>
            </a:endParaRPr>
          </a:p>
        </p:txBody>
      </p:sp>
      <p:sp>
        <p:nvSpPr>
          <p:cNvPr id="180" name="Google Shape;180;p22"/>
          <p:cNvSpPr/>
          <p:nvPr/>
        </p:nvSpPr>
        <p:spPr>
          <a:xfrm>
            <a:off x="7305685" y="1362530"/>
            <a:ext cx="4483330" cy="517064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s-MX" sz="1800">
                <a:solidFill>
                  <a:srgbClr val="8D84E8"/>
                </a:solidFill>
                <a:latin typeface="Arial"/>
                <a:ea typeface="Arial"/>
                <a:cs typeface="Arial"/>
                <a:sym typeface="Arial"/>
              </a:rPr>
              <a:t> </a:t>
            </a:r>
            <a:r>
              <a:rPr lang="es-MX" sz="1800">
                <a:solidFill>
                  <a:schemeClr val="lt1"/>
                </a:solidFill>
                <a:latin typeface="Arial"/>
                <a:ea typeface="Arial"/>
                <a:cs typeface="Arial"/>
                <a:sym typeface="Arial"/>
              </a:rPr>
              <a:t>Todas las personas tienen derecho a la educación. La educación es un deber primordial e ineludible del Estado.</a:t>
            </a:r>
            <a:endParaRPr/>
          </a:p>
          <a:p>
            <a:pPr indent="0" lvl="0" marL="0" marR="0" rtl="0" algn="just">
              <a:spcBef>
                <a:spcPts val="2400"/>
              </a:spcBef>
              <a:spcAft>
                <a:spcPts val="0"/>
              </a:spcAft>
              <a:buNone/>
            </a:pPr>
            <a:r>
              <a:rPr lang="es-MX" sz="1800">
                <a:solidFill>
                  <a:schemeClr val="lt1"/>
                </a:solidFill>
                <a:latin typeface="Arial"/>
                <a:ea typeface="Arial"/>
                <a:cs typeface="Arial"/>
                <a:sym typeface="Arial"/>
              </a:rPr>
              <a:t>La educación deberá orientarse hacia la calidad, entendida como el cumplimiento de los fines y principios establecidos de la educación.</a:t>
            </a:r>
            <a:endParaRPr/>
          </a:p>
          <a:p>
            <a:pPr indent="0" lvl="0" marL="0" marR="0" rtl="0" algn="just">
              <a:spcBef>
                <a:spcPts val="2400"/>
              </a:spcBef>
              <a:spcAft>
                <a:spcPts val="0"/>
              </a:spcAft>
              <a:buNone/>
            </a:pPr>
            <a:r>
              <a:rPr lang="es-MX" sz="1800">
                <a:solidFill>
                  <a:schemeClr val="lt1"/>
                </a:solidFill>
                <a:latin typeface="Arial"/>
                <a:ea typeface="Arial"/>
                <a:cs typeface="Arial"/>
                <a:sym typeface="Arial"/>
              </a:rPr>
              <a:t>La Constitución reconoce el derecho de las y los integrantes de cada comunidad educativa a participar en las definiciones del proyecto educativo</a:t>
            </a:r>
            <a:endParaRPr/>
          </a:p>
          <a:p>
            <a:pPr indent="0" lvl="0" marL="0" marR="0" rtl="0" algn="just">
              <a:spcBef>
                <a:spcPts val="2400"/>
              </a:spcBef>
              <a:spcAft>
                <a:spcPts val="0"/>
              </a:spcAft>
              <a:buNone/>
            </a:pPr>
            <a:r>
              <a:rPr lang="es-MX" sz="1800">
                <a:solidFill>
                  <a:schemeClr val="lt1"/>
                </a:solidFill>
                <a:latin typeface="Arial"/>
                <a:ea typeface="Arial"/>
                <a:cs typeface="Arial"/>
                <a:sym typeface="Arial"/>
              </a:rPr>
              <a:t>Se garantiza la libertad de padres, madres, apoderados y apoderadas a elegir el tipo de educación de las personas a su cargo</a:t>
            </a:r>
            <a:endParaRPr sz="1800">
              <a:solidFill>
                <a:schemeClr val="lt1"/>
              </a:solidFill>
              <a:latin typeface="Arial"/>
              <a:ea typeface="Arial"/>
              <a:cs typeface="Arial"/>
              <a:sym typeface="Arial"/>
            </a:endParaRPr>
          </a:p>
        </p:txBody>
      </p:sp>
      <p:sp>
        <p:nvSpPr>
          <p:cNvPr id="181" name="Google Shape;181;p22"/>
          <p:cNvSpPr/>
          <p:nvPr/>
        </p:nvSpPr>
        <p:spPr>
          <a:xfrm>
            <a:off x="406257" y="1312664"/>
            <a:ext cx="3981061" cy="535531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MX" sz="1800">
                <a:solidFill>
                  <a:schemeClr val="lt1"/>
                </a:solidFill>
                <a:latin typeface="Arial"/>
                <a:ea typeface="Arial"/>
                <a:cs typeface="Arial"/>
                <a:sym typeface="Arial"/>
              </a:rPr>
              <a:t> Los padres tienen el derecho preferente y el deber de educar a sus hijos. Corresponderá al Estado otorgar especial protección al ejercicio de este derecho</a:t>
            </a:r>
            <a:endParaRPr/>
          </a:p>
          <a:p>
            <a:pPr indent="0" lvl="0" marL="0" marR="0" rtl="0" algn="just">
              <a:spcBef>
                <a:spcPts val="0"/>
              </a:spcBef>
              <a:spcAft>
                <a:spcPts val="0"/>
              </a:spcAft>
              <a:buNone/>
            </a:pPr>
            <a:r>
              <a:t/>
            </a:r>
            <a:endParaRPr sz="1800">
              <a:solidFill>
                <a:schemeClr val="lt1"/>
              </a:solidFill>
              <a:latin typeface="Arial"/>
              <a:ea typeface="Arial"/>
              <a:cs typeface="Arial"/>
              <a:sym typeface="Arial"/>
            </a:endParaRPr>
          </a:p>
          <a:p>
            <a:pPr indent="0" lvl="0" marL="0" marR="0" rtl="0" algn="just">
              <a:spcBef>
                <a:spcPts val="0"/>
              </a:spcBef>
              <a:spcAft>
                <a:spcPts val="0"/>
              </a:spcAft>
              <a:buNone/>
            </a:pPr>
            <a:r>
              <a:rPr lang="es-MX" sz="1800">
                <a:solidFill>
                  <a:schemeClr val="lt1"/>
                </a:solidFill>
                <a:latin typeface="Arial"/>
                <a:ea typeface="Arial"/>
                <a:cs typeface="Arial"/>
                <a:sym typeface="Arial"/>
              </a:rPr>
              <a:t>Corresponderá al Estado fomentar el desarrollo de la educación, estimular la investigación científica y tecnológica, la creación artística y la protección e incremento del patrimonio cultural </a:t>
            </a:r>
            <a:endParaRPr/>
          </a:p>
          <a:p>
            <a:pPr indent="0" lvl="0" marL="0" marR="0" rtl="0" algn="just">
              <a:spcBef>
                <a:spcPts val="0"/>
              </a:spcBef>
              <a:spcAft>
                <a:spcPts val="0"/>
              </a:spcAft>
              <a:buNone/>
            </a:pPr>
            <a:r>
              <a:t/>
            </a:r>
            <a:endParaRPr sz="1800">
              <a:solidFill>
                <a:schemeClr val="lt1"/>
              </a:solidFill>
              <a:latin typeface="Arial"/>
              <a:ea typeface="Arial"/>
              <a:cs typeface="Arial"/>
              <a:sym typeface="Arial"/>
            </a:endParaRPr>
          </a:p>
          <a:p>
            <a:pPr indent="0" lvl="0" marL="0" marR="0" rtl="0" algn="just">
              <a:spcBef>
                <a:spcPts val="0"/>
              </a:spcBef>
              <a:spcAft>
                <a:spcPts val="0"/>
              </a:spcAft>
              <a:buNone/>
            </a:pPr>
            <a:r>
              <a:rPr lang="es-MX" sz="1800">
                <a:solidFill>
                  <a:schemeClr val="lt1"/>
                </a:solidFill>
                <a:latin typeface="Arial"/>
                <a:ea typeface="Arial"/>
                <a:cs typeface="Arial"/>
                <a:sym typeface="Arial"/>
              </a:rPr>
              <a:t>La libertad de enseñanza no tiene otras limitaciones que las impuestas por la moral, las buenas costumbres, el orden público y la seguridad nacional</a:t>
            </a:r>
            <a:endParaRPr sz="1800">
              <a:solidFill>
                <a:schemeClr val="lt1"/>
              </a:solidFill>
              <a:latin typeface="Arial"/>
              <a:ea typeface="Arial"/>
              <a:cs typeface="Arial"/>
              <a:sym typeface="Arial"/>
            </a:endParaRPr>
          </a:p>
        </p:txBody>
      </p:sp>
      <p:sp>
        <p:nvSpPr>
          <p:cNvPr id="182" name="Google Shape;182;p22"/>
          <p:cNvSpPr txBox="1"/>
          <p:nvPr/>
        </p:nvSpPr>
        <p:spPr>
          <a:xfrm>
            <a:off x="841248" y="802082"/>
            <a:ext cx="29580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1800">
                <a:solidFill>
                  <a:schemeClr val="lt1"/>
                </a:solidFill>
                <a:latin typeface="Arial"/>
                <a:ea typeface="Arial"/>
                <a:cs typeface="Arial"/>
                <a:sym typeface="Arial"/>
              </a:rPr>
              <a:t>CONSTITUCIÓN DEL 80’</a:t>
            </a:r>
            <a:endParaRPr b="1" sz="1800">
              <a:solidFill>
                <a:schemeClr val="lt1"/>
              </a:solidFill>
              <a:latin typeface="Arial"/>
              <a:ea typeface="Arial"/>
              <a:cs typeface="Arial"/>
              <a:sym typeface="Arial"/>
            </a:endParaRPr>
          </a:p>
        </p:txBody>
      </p:sp>
      <p:sp>
        <p:nvSpPr>
          <p:cNvPr id="183" name="Google Shape;183;p22"/>
          <p:cNvSpPr txBox="1"/>
          <p:nvPr/>
        </p:nvSpPr>
        <p:spPr>
          <a:xfrm>
            <a:off x="7433951" y="669910"/>
            <a:ext cx="42267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1800">
                <a:solidFill>
                  <a:schemeClr val="lt1"/>
                </a:solidFill>
                <a:latin typeface="Arial"/>
                <a:ea typeface="Arial"/>
                <a:cs typeface="Arial"/>
                <a:sym typeface="Arial"/>
              </a:rPr>
              <a:t>BORRADOR NUEVA CONSTIUCIÓN</a:t>
            </a:r>
            <a:endParaRPr b="1" sz="18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AD47"/>
        </a:solidFill>
      </p:bgPr>
    </p:bg>
    <p:spTree>
      <p:nvGrpSpPr>
        <p:cNvPr id="187" name="Shape 187"/>
        <p:cNvGrpSpPr/>
        <p:nvPr/>
      </p:nvGrpSpPr>
      <p:grpSpPr>
        <a:xfrm>
          <a:off x="0" y="0"/>
          <a:ext cx="0" cy="0"/>
          <a:chOff x="0" y="0"/>
          <a:chExt cx="0" cy="0"/>
        </a:xfrm>
      </p:grpSpPr>
      <p:pic>
        <p:nvPicPr>
          <p:cNvPr descr="Forma&#10;&#10;Descripción generada automáticamente con confianza media" id="188" name="Google Shape;188;p23"/>
          <p:cNvPicPr preferRelativeResize="0"/>
          <p:nvPr/>
        </p:nvPicPr>
        <p:blipFill rotWithShape="1">
          <a:blip r:embed="rId3">
            <a:alphaModFix/>
          </a:blip>
          <a:srcRect b="0" l="0" r="0" t="0"/>
          <a:stretch/>
        </p:blipFill>
        <p:spPr>
          <a:xfrm flipH="1" rot="10800000">
            <a:off x="4439815" y="5195690"/>
            <a:ext cx="6120689" cy="792089"/>
          </a:xfrm>
          <a:prstGeom prst="rect">
            <a:avLst/>
          </a:prstGeom>
          <a:noFill/>
          <a:ln>
            <a:noFill/>
          </a:ln>
        </p:spPr>
      </p:pic>
      <p:sp>
        <p:nvSpPr>
          <p:cNvPr id="189" name="Google Shape;189;p23"/>
          <p:cNvSpPr txBox="1"/>
          <p:nvPr/>
        </p:nvSpPr>
        <p:spPr>
          <a:xfrm>
            <a:off x="4913188" y="2510637"/>
            <a:ext cx="7278812" cy="375738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200"/>
              <a:buFont typeface="Arial"/>
              <a:buNone/>
            </a:pPr>
            <a:r>
              <a:rPr b="1" lang="es-MX" sz="3200">
                <a:solidFill>
                  <a:schemeClr val="lt1"/>
                </a:solidFill>
                <a:latin typeface="Arial"/>
                <a:ea typeface="Arial"/>
                <a:cs typeface="Arial"/>
                <a:sym typeface="Arial"/>
              </a:rPr>
              <a:t> ¿Crees que son un avance? </a:t>
            </a:r>
            <a:endParaRPr/>
          </a:p>
          <a:p>
            <a:pPr indent="0" lvl="0" marL="0" marR="0" rtl="0" algn="l">
              <a:lnSpc>
                <a:spcPct val="90000"/>
              </a:lnSpc>
              <a:spcBef>
                <a:spcPts val="0"/>
              </a:spcBef>
              <a:spcAft>
                <a:spcPts val="0"/>
              </a:spcAft>
              <a:buClr>
                <a:srgbClr val="340049"/>
              </a:buClr>
              <a:buSzPts val="3200"/>
              <a:buFont typeface="Arial"/>
              <a:buNone/>
            </a:pPr>
            <a:r>
              <a:t/>
            </a:r>
            <a:endParaRPr b="1" sz="3200">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3200"/>
              <a:buFont typeface="Arial"/>
              <a:buNone/>
            </a:pPr>
            <a:r>
              <a:rPr b="1" lang="es-MX" sz="3200">
                <a:solidFill>
                  <a:schemeClr val="lt1"/>
                </a:solidFill>
                <a:latin typeface="Arial"/>
                <a:ea typeface="Arial"/>
                <a:cs typeface="Arial"/>
                <a:sym typeface="Arial"/>
              </a:rPr>
              <a:t> ¿Cuáles son los desafíos   o elementos pendientes?</a:t>
            </a:r>
            <a:endParaRPr b="1" sz="6000">
              <a:solidFill>
                <a:schemeClr val="lt1"/>
              </a:solidFill>
              <a:latin typeface="Arial"/>
              <a:ea typeface="Arial"/>
              <a:cs typeface="Arial"/>
              <a:sym typeface="Arial"/>
            </a:endParaRPr>
          </a:p>
          <a:p>
            <a:pPr indent="0" lvl="0" marL="0" marR="0" rtl="0" algn="l">
              <a:lnSpc>
                <a:spcPct val="90000"/>
              </a:lnSpc>
              <a:spcBef>
                <a:spcPts val="0"/>
              </a:spcBef>
              <a:spcAft>
                <a:spcPts val="0"/>
              </a:spcAft>
              <a:buClr>
                <a:srgbClr val="3F3F3F"/>
              </a:buClr>
              <a:buSzPts val="3000"/>
              <a:buFont typeface="Arial"/>
              <a:buNone/>
            </a:pPr>
            <a:r>
              <a:rPr b="0" lang="es-MX" sz="3000">
                <a:solidFill>
                  <a:srgbClr val="3F3F3F"/>
                </a:solidFill>
                <a:latin typeface="Arial"/>
                <a:ea typeface="Arial"/>
                <a:cs typeface="Arial"/>
                <a:sym typeface="Arial"/>
              </a:rPr>
              <a:t> </a:t>
            </a:r>
            <a:endParaRPr/>
          </a:p>
          <a:p>
            <a:pPr indent="0" lvl="0" marL="0" marR="0" rtl="0" algn="l">
              <a:lnSpc>
                <a:spcPct val="90000"/>
              </a:lnSpc>
              <a:spcBef>
                <a:spcPts val="0"/>
              </a:spcBef>
              <a:spcAft>
                <a:spcPts val="0"/>
              </a:spcAft>
              <a:buClr>
                <a:srgbClr val="340049"/>
              </a:buClr>
              <a:buSzPts val="3000"/>
              <a:buFont typeface="Arial"/>
              <a:buNone/>
            </a:pPr>
            <a:r>
              <a:t/>
            </a:r>
            <a:endParaRPr b="0" sz="3000">
              <a:solidFill>
                <a:srgbClr val="0F273C"/>
              </a:solidFill>
              <a:latin typeface="Arial"/>
              <a:ea typeface="Arial"/>
              <a:cs typeface="Arial"/>
              <a:sym typeface="Arial"/>
            </a:endParaRPr>
          </a:p>
          <a:p>
            <a:pPr indent="0" lvl="0" marL="0" marR="0" rtl="0" algn="l">
              <a:lnSpc>
                <a:spcPct val="90000"/>
              </a:lnSpc>
              <a:spcBef>
                <a:spcPts val="0"/>
              </a:spcBef>
              <a:spcAft>
                <a:spcPts val="0"/>
              </a:spcAft>
              <a:buClr>
                <a:srgbClr val="340049"/>
              </a:buClr>
              <a:buSzPts val="3000"/>
              <a:buFont typeface="Arial"/>
              <a:buNone/>
            </a:pPr>
            <a:r>
              <a:t/>
            </a:r>
            <a:endParaRPr b="0" sz="3000">
              <a:solidFill>
                <a:srgbClr val="3F3F3F"/>
              </a:solidFill>
              <a:latin typeface="Arial"/>
              <a:ea typeface="Arial"/>
              <a:cs typeface="Arial"/>
              <a:sym typeface="Arial"/>
            </a:endParaRPr>
          </a:p>
          <a:p>
            <a:pPr indent="0" lvl="0" marL="0" marR="0" rtl="0" algn="l">
              <a:lnSpc>
                <a:spcPct val="90000"/>
              </a:lnSpc>
              <a:spcBef>
                <a:spcPts val="0"/>
              </a:spcBef>
              <a:spcAft>
                <a:spcPts val="0"/>
              </a:spcAft>
              <a:buClr>
                <a:srgbClr val="3F3F3F"/>
              </a:buClr>
              <a:buSzPts val="3000"/>
              <a:buFont typeface="Arial"/>
              <a:buNone/>
            </a:pPr>
            <a:r>
              <a:rPr b="0" lang="es-MX" sz="3000">
                <a:solidFill>
                  <a:srgbClr val="3F3F3F"/>
                </a:solidFill>
                <a:latin typeface="Arial"/>
                <a:ea typeface="Arial"/>
                <a:cs typeface="Arial"/>
                <a:sym typeface="Arial"/>
              </a:rPr>
              <a:t> </a:t>
            </a:r>
            <a:endParaRPr/>
          </a:p>
        </p:txBody>
      </p:sp>
      <p:pic>
        <p:nvPicPr>
          <p:cNvPr descr="Forma&#10;&#10;Descripción generada automáticamente con confianza media" id="190" name="Google Shape;190;p23"/>
          <p:cNvPicPr preferRelativeResize="0"/>
          <p:nvPr/>
        </p:nvPicPr>
        <p:blipFill rotWithShape="1">
          <a:blip r:embed="rId4">
            <a:alphaModFix/>
          </a:blip>
          <a:srcRect b="0" l="0" r="0" t="0"/>
          <a:stretch/>
        </p:blipFill>
        <p:spPr>
          <a:xfrm flipH="1" rot="10800000">
            <a:off x="4439815" y="5195690"/>
            <a:ext cx="6120689" cy="792089"/>
          </a:xfrm>
          <a:prstGeom prst="rect">
            <a:avLst/>
          </a:prstGeom>
          <a:noFill/>
          <a:ln>
            <a:noFill/>
          </a:ln>
        </p:spPr>
      </p:pic>
      <p:pic>
        <p:nvPicPr>
          <p:cNvPr descr="Patrón de fondo&#10;&#10;Descripción generada automáticamente" id="191" name="Google Shape;191;p23"/>
          <p:cNvPicPr preferRelativeResize="0"/>
          <p:nvPr/>
        </p:nvPicPr>
        <p:blipFill rotWithShape="1">
          <a:blip r:embed="rId5">
            <a:alphaModFix/>
          </a:blip>
          <a:srcRect b="0" l="0" r="0" t="0"/>
          <a:stretch/>
        </p:blipFill>
        <p:spPr>
          <a:xfrm>
            <a:off x="800876" y="290849"/>
            <a:ext cx="3164098" cy="61270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4"/>
          <p:cNvSpPr txBox="1"/>
          <p:nvPr>
            <p:ph type="title"/>
          </p:nvPr>
        </p:nvSpPr>
        <p:spPr>
          <a:xfrm>
            <a:off x="3230404" y="956193"/>
            <a:ext cx="8812900" cy="86972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D00D"/>
              </a:buClr>
              <a:buSzPts val="3200"/>
              <a:buFont typeface="Arial"/>
              <a:buNone/>
            </a:pPr>
            <a:r>
              <a:rPr lang="es-MX" sz="3200">
                <a:solidFill>
                  <a:srgbClr val="FFD00D"/>
                </a:solidFill>
                <a:latin typeface="Arial"/>
                <a:ea typeface="Arial"/>
                <a:cs typeface="Arial"/>
                <a:sym typeface="Arial"/>
              </a:rPr>
              <a:t>Recuadro de Síntesis</a:t>
            </a:r>
            <a:endParaRPr/>
          </a:p>
        </p:txBody>
      </p:sp>
      <p:pic>
        <p:nvPicPr>
          <p:cNvPr id="197" name="Google Shape;197;p24"/>
          <p:cNvPicPr preferRelativeResize="0"/>
          <p:nvPr/>
        </p:nvPicPr>
        <p:blipFill rotWithShape="1">
          <a:blip r:embed="rId3">
            <a:alphaModFix/>
          </a:blip>
          <a:srcRect b="0" l="0" r="0" t="0"/>
          <a:stretch/>
        </p:blipFill>
        <p:spPr>
          <a:xfrm rot="-5400000">
            <a:off x="-1371600" y="2047875"/>
            <a:ext cx="5486400" cy="2743200"/>
          </a:xfrm>
          <a:prstGeom prst="rect">
            <a:avLst/>
          </a:prstGeom>
          <a:noFill/>
          <a:ln>
            <a:noFill/>
          </a:ln>
        </p:spPr>
      </p:pic>
      <p:graphicFrame>
        <p:nvGraphicFramePr>
          <p:cNvPr id="198" name="Google Shape;198;p24"/>
          <p:cNvGraphicFramePr/>
          <p:nvPr/>
        </p:nvGraphicFramePr>
        <p:xfrm>
          <a:off x="3230404" y="2108717"/>
          <a:ext cx="3000000" cy="3000000"/>
        </p:xfrm>
        <a:graphic>
          <a:graphicData uri="http://schemas.openxmlformats.org/drawingml/2006/table">
            <a:tbl>
              <a:tblPr>
                <a:noFill/>
                <a:tableStyleId>{EC4C136F-042D-4FF2-BED2-9C3023AFFA00}</a:tableStyleId>
              </a:tblPr>
              <a:tblGrid>
                <a:gridCol w="1865625"/>
                <a:gridCol w="1883275"/>
                <a:gridCol w="1847975"/>
                <a:gridCol w="1865625"/>
              </a:tblGrid>
              <a:tr h="649925">
                <a:tc>
                  <a:txBody>
                    <a:bodyPr/>
                    <a:lstStyle/>
                    <a:p>
                      <a:pPr indent="0" lvl="0" marL="0" marR="0" rtl="0" algn="ctr">
                        <a:spcBef>
                          <a:spcPts val="0"/>
                        </a:spcBef>
                        <a:spcAft>
                          <a:spcPts val="0"/>
                        </a:spcAft>
                        <a:buNone/>
                      </a:pPr>
                      <a:r>
                        <a:rPr b="1" i="0" lang="es-MX" sz="1300" u="none" cap="none" strike="noStrike">
                          <a:solidFill>
                            <a:srgbClr val="000000"/>
                          </a:solidFill>
                          <a:latin typeface="Arial"/>
                          <a:ea typeface="Arial"/>
                          <a:cs typeface="Arial"/>
                          <a:sym typeface="Arial"/>
                        </a:rPr>
                        <a:t>Constitución Actual</a:t>
                      </a:r>
                      <a:endParaRPr sz="18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300" u="none" cap="none" strike="noStrike">
                          <a:solidFill>
                            <a:srgbClr val="000000"/>
                          </a:solidFill>
                          <a:latin typeface="Arial"/>
                          <a:ea typeface="Arial"/>
                          <a:cs typeface="Arial"/>
                          <a:sym typeface="Arial"/>
                        </a:rPr>
                        <a:t>Borrador Nueva Constitución</a:t>
                      </a:r>
                      <a:endParaRPr sz="18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300" u="none" cap="none" strike="noStrike">
                          <a:solidFill>
                            <a:srgbClr val="000000"/>
                          </a:solidFill>
                          <a:latin typeface="Arial"/>
                          <a:ea typeface="Arial"/>
                          <a:cs typeface="Arial"/>
                          <a:sym typeface="Arial"/>
                        </a:rPr>
                        <a:t>Avances</a:t>
                      </a:r>
                      <a:endParaRPr sz="18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300" u="none" cap="none" strike="noStrike">
                          <a:solidFill>
                            <a:srgbClr val="000000"/>
                          </a:solidFill>
                          <a:latin typeface="Arial"/>
                          <a:ea typeface="Arial"/>
                          <a:cs typeface="Arial"/>
                          <a:sym typeface="Arial"/>
                        </a:rPr>
                        <a:t>Desafíos</a:t>
                      </a:r>
                      <a:endParaRPr sz="18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39250">
                <a:tc>
                  <a:txBody>
                    <a:bodyPr/>
                    <a:lstStyle/>
                    <a:p>
                      <a:pPr indent="0" lvl="0" marL="0" marR="0" rtl="0" algn="ctr">
                        <a:spcBef>
                          <a:spcPts val="0"/>
                        </a:spcBef>
                        <a:spcAft>
                          <a:spcPts val="0"/>
                        </a:spcAft>
                        <a:buNone/>
                      </a:pPr>
                      <a:r>
                        <a:rPr b="0" i="1" lang="es-MX" sz="1300" u="none" cap="none" strike="noStrike">
                          <a:solidFill>
                            <a:srgbClr val="000000"/>
                          </a:solidFill>
                          <a:latin typeface="Arial"/>
                          <a:ea typeface="Arial"/>
                          <a:cs typeface="Arial"/>
                          <a:sym typeface="Arial"/>
                        </a:rPr>
                        <a:t>Derecho o norma</a:t>
                      </a:r>
                      <a:endParaRPr sz="18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1" lang="es-MX" sz="1300" u="none" cap="none" strike="noStrike">
                          <a:solidFill>
                            <a:srgbClr val="000000"/>
                          </a:solidFill>
                          <a:latin typeface="Arial"/>
                          <a:ea typeface="Arial"/>
                          <a:cs typeface="Arial"/>
                          <a:sym typeface="Arial"/>
                        </a:rPr>
                        <a:t>Derecho o norma</a:t>
                      </a:r>
                      <a:endParaRPr sz="18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s-MX" sz="1800" u="none" cap="none" strike="noStrike"/>
                      </a:br>
                      <a:endParaRPr sz="18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s-MX" sz="1800" u="none" cap="none" strike="noStrike"/>
                      </a:br>
                      <a:endParaRPr sz="18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39250">
                <a:tc gridSpan="2">
                  <a:txBody>
                    <a:bodyPr/>
                    <a:lstStyle/>
                    <a:p>
                      <a:pPr indent="0" lvl="0" marL="0" marR="0" rtl="0" algn="l">
                        <a:spcBef>
                          <a:spcPts val="0"/>
                        </a:spcBef>
                        <a:spcAft>
                          <a:spcPts val="0"/>
                        </a:spcAft>
                        <a:buNone/>
                      </a:pPr>
                      <a:r>
                        <a:rPr b="0" i="0" lang="es-MX" sz="1300" u="none" cap="none" strike="noStrike">
                          <a:solidFill>
                            <a:srgbClr val="000000"/>
                          </a:solidFill>
                          <a:latin typeface="Arial"/>
                          <a:ea typeface="Arial"/>
                          <a:cs typeface="Arial"/>
                          <a:sym typeface="Arial"/>
                        </a:rPr>
                        <a:t>Acuerdos</a:t>
                      </a:r>
                      <a:endParaRPr sz="18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spcBef>
                          <a:spcPts val="0"/>
                        </a:spcBef>
                        <a:spcAft>
                          <a:spcPts val="0"/>
                        </a:spcAft>
                        <a:buNone/>
                      </a:pPr>
                      <a:br>
                        <a:rPr lang="es-MX" sz="1800" u="none" cap="none" strike="noStrike"/>
                      </a:br>
                      <a:endParaRPr sz="18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s-MX" sz="1800" u="none" cap="none" strike="noStrike"/>
                      </a:br>
                      <a:endParaRPr sz="18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39250">
                <a:tc gridSpan="2">
                  <a:txBody>
                    <a:bodyPr/>
                    <a:lstStyle/>
                    <a:p>
                      <a:pPr indent="0" lvl="0" marL="0" marR="0" rtl="0" algn="l">
                        <a:spcBef>
                          <a:spcPts val="0"/>
                        </a:spcBef>
                        <a:spcAft>
                          <a:spcPts val="0"/>
                        </a:spcAft>
                        <a:buNone/>
                      </a:pPr>
                      <a:r>
                        <a:rPr b="0" i="0" lang="es-MX" sz="1300" u="none" cap="none" strike="noStrike">
                          <a:solidFill>
                            <a:srgbClr val="000000"/>
                          </a:solidFill>
                          <a:latin typeface="Arial"/>
                          <a:ea typeface="Arial"/>
                          <a:cs typeface="Arial"/>
                          <a:sym typeface="Arial"/>
                        </a:rPr>
                        <a:t>Disensos</a:t>
                      </a:r>
                      <a:endParaRPr sz="18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spcBef>
                          <a:spcPts val="0"/>
                        </a:spcBef>
                        <a:spcAft>
                          <a:spcPts val="0"/>
                        </a:spcAft>
                        <a:buNone/>
                      </a:pPr>
                      <a:br>
                        <a:rPr lang="es-MX" sz="1800" u="none" cap="none" strike="noStrike"/>
                      </a:br>
                      <a:endParaRPr sz="18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lang="es-MX" sz="1800" u="none" cap="none" strike="noStrike"/>
                      </a:br>
                      <a:endParaRPr sz="18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99" name="Google Shape;199;p24"/>
          <p:cNvSpPr/>
          <p:nvPr/>
        </p:nvSpPr>
        <p:spPr>
          <a:xfrm>
            <a:off x="3230563" y="2036814"/>
            <a:ext cx="240535" cy="147732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br>
              <a:rPr lang="es-MX" sz="1800">
                <a:solidFill>
                  <a:schemeClr val="dk1"/>
                </a:solidFill>
                <a:latin typeface="Calibri"/>
                <a:ea typeface="Calibri"/>
                <a:cs typeface="Calibri"/>
                <a:sym typeface="Calibri"/>
              </a:rPr>
            </a:br>
            <a:br>
              <a:rPr lang="es-MX"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br>
              <a:rPr lang="es-MX"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9E00"/>
        </a:solidFill>
      </p:bgPr>
    </p:bg>
    <p:spTree>
      <p:nvGrpSpPr>
        <p:cNvPr id="91" name="Shape 91"/>
        <p:cNvGrpSpPr/>
        <p:nvPr/>
      </p:nvGrpSpPr>
      <p:grpSpPr>
        <a:xfrm>
          <a:off x="0" y="0"/>
          <a:ext cx="0" cy="0"/>
          <a:chOff x="0" y="0"/>
          <a:chExt cx="0" cy="0"/>
        </a:xfrm>
      </p:grpSpPr>
      <p:pic>
        <p:nvPicPr>
          <p:cNvPr descr="Forma&#10;&#10;Descripción generada automáticamente con confianza media" id="92" name="Google Shape;92;p14"/>
          <p:cNvPicPr preferRelativeResize="0"/>
          <p:nvPr/>
        </p:nvPicPr>
        <p:blipFill rotWithShape="1">
          <a:blip r:embed="rId3">
            <a:alphaModFix/>
          </a:blip>
          <a:srcRect b="0" l="0" r="0" t="0"/>
          <a:stretch/>
        </p:blipFill>
        <p:spPr>
          <a:xfrm flipH="1" rot="10800000">
            <a:off x="4439815" y="5195690"/>
            <a:ext cx="6120689" cy="792089"/>
          </a:xfrm>
          <a:prstGeom prst="rect">
            <a:avLst/>
          </a:prstGeom>
          <a:noFill/>
          <a:ln>
            <a:noFill/>
          </a:ln>
        </p:spPr>
      </p:pic>
      <p:sp>
        <p:nvSpPr>
          <p:cNvPr id="93" name="Google Shape;93;p14"/>
          <p:cNvSpPr txBox="1"/>
          <p:nvPr/>
        </p:nvSpPr>
        <p:spPr>
          <a:xfrm>
            <a:off x="3912141" y="1940442"/>
            <a:ext cx="7793074" cy="4047337"/>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just">
              <a:lnSpc>
                <a:spcPct val="90000"/>
              </a:lnSpc>
              <a:spcBef>
                <a:spcPts val="0"/>
              </a:spcBef>
              <a:spcAft>
                <a:spcPts val="0"/>
              </a:spcAft>
              <a:buClr>
                <a:schemeClr val="lt1"/>
              </a:buClr>
              <a:buSzPct val="100000"/>
              <a:buFont typeface="Arial"/>
              <a:buNone/>
            </a:pPr>
            <a:r>
              <a:rPr b="0" i="0" lang="es-MX" sz="3000" u="none" cap="none" strike="noStrike">
                <a:solidFill>
                  <a:schemeClr val="lt1"/>
                </a:solidFill>
                <a:latin typeface="Arial"/>
                <a:ea typeface="Arial"/>
                <a:cs typeface="Arial"/>
                <a:sym typeface="Arial"/>
              </a:rPr>
              <a:t>En cada grupo deben estar activos o activas:</a:t>
            </a:r>
            <a:endParaRPr/>
          </a:p>
          <a:p>
            <a:pPr indent="0" lvl="0" marL="0" marR="0" rtl="0" algn="just">
              <a:lnSpc>
                <a:spcPct val="90000"/>
              </a:lnSpc>
              <a:spcBef>
                <a:spcPts val="0"/>
              </a:spcBef>
              <a:spcAft>
                <a:spcPts val="0"/>
              </a:spcAft>
              <a:buClr>
                <a:srgbClr val="340049"/>
              </a:buClr>
              <a:buSzPct val="100000"/>
              <a:buFont typeface="Arial"/>
              <a:buNone/>
            </a:pPr>
            <a:r>
              <a:t/>
            </a:r>
            <a:endParaRPr b="1" i="0" sz="3000" u="none" cap="none" strike="noStrike">
              <a:solidFill>
                <a:schemeClr val="lt1"/>
              </a:solidFill>
              <a:latin typeface="Arial"/>
              <a:ea typeface="Arial"/>
              <a:cs typeface="Arial"/>
              <a:sym typeface="Arial"/>
            </a:endParaRPr>
          </a:p>
          <a:p>
            <a:pPr indent="0" lvl="0" marL="0" marR="0" rtl="0" algn="just">
              <a:lnSpc>
                <a:spcPct val="90000"/>
              </a:lnSpc>
              <a:spcBef>
                <a:spcPts val="0"/>
              </a:spcBef>
              <a:spcAft>
                <a:spcPts val="0"/>
              </a:spcAft>
              <a:buClr>
                <a:schemeClr val="lt1"/>
              </a:buClr>
              <a:buSzPct val="100000"/>
              <a:buFont typeface="Arial"/>
              <a:buNone/>
            </a:pPr>
            <a:r>
              <a:rPr b="1" i="0" lang="es-MX" sz="3000" u="none" cap="none" strike="noStrike">
                <a:solidFill>
                  <a:schemeClr val="lt1"/>
                </a:solidFill>
                <a:latin typeface="Arial"/>
                <a:ea typeface="Arial"/>
                <a:cs typeface="Arial"/>
                <a:sym typeface="Arial"/>
              </a:rPr>
              <a:t>Guardadora o guardador del tiempo: </a:t>
            </a:r>
            <a:r>
              <a:rPr b="0" i="0" lang="es-MX" sz="3000" u="none" cap="none" strike="noStrike">
                <a:solidFill>
                  <a:schemeClr val="lt1"/>
                </a:solidFill>
                <a:latin typeface="Arial"/>
                <a:ea typeface="Arial"/>
                <a:cs typeface="Arial"/>
                <a:sym typeface="Arial"/>
              </a:rPr>
              <a:t>persona encargada  de moderar las palabras, promover que todos y todas participen.</a:t>
            </a:r>
            <a:endParaRPr/>
          </a:p>
          <a:p>
            <a:pPr indent="0" lvl="0" marL="0" marR="0" rtl="0" algn="just">
              <a:lnSpc>
                <a:spcPct val="90000"/>
              </a:lnSpc>
              <a:spcBef>
                <a:spcPts val="0"/>
              </a:spcBef>
              <a:spcAft>
                <a:spcPts val="0"/>
              </a:spcAft>
              <a:buClr>
                <a:srgbClr val="340049"/>
              </a:buClr>
              <a:buSzPct val="100000"/>
              <a:buFont typeface="Arial"/>
              <a:buNone/>
            </a:pPr>
            <a:r>
              <a:t/>
            </a:r>
            <a:endParaRPr b="0" i="0" sz="3000" u="none" cap="none" strike="noStrike">
              <a:solidFill>
                <a:schemeClr val="lt1"/>
              </a:solidFill>
              <a:latin typeface="Arial"/>
              <a:ea typeface="Arial"/>
              <a:cs typeface="Arial"/>
              <a:sym typeface="Arial"/>
            </a:endParaRPr>
          </a:p>
          <a:p>
            <a:pPr indent="0" lvl="0" marL="0" marR="0" rtl="0" algn="just">
              <a:lnSpc>
                <a:spcPct val="90000"/>
              </a:lnSpc>
              <a:spcBef>
                <a:spcPts val="0"/>
              </a:spcBef>
              <a:spcAft>
                <a:spcPts val="0"/>
              </a:spcAft>
              <a:buClr>
                <a:schemeClr val="lt1"/>
              </a:buClr>
              <a:buSzPct val="100000"/>
              <a:buFont typeface="Arial"/>
              <a:buNone/>
            </a:pPr>
            <a:r>
              <a:rPr b="1" i="0" lang="es-MX" sz="3000" u="none" cap="none" strike="noStrike">
                <a:solidFill>
                  <a:schemeClr val="lt1"/>
                </a:solidFill>
                <a:latin typeface="Arial"/>
                <a:ea typeface="Arial"/>
                <a:cs typeface="Arial"/>
                <a:sym typeface="Arial"/>
              </a:rPr>
              <a:t>Sistematizadora o sistematizador: </a:t>
            </a:r>
            <a:r>
              <a:rPr b="0" i="0" lang="es-MX" sz="3000" u="none" cap="none" strike="noStrike">
                <a:solidFill>
                  <a:schemeClr val="lt1"/>
                </a:solidFill>
                <a:latin typeface="Arial"/>
                <a:ea typeface="Arial"/>
                <a:cs typeface="Arial"/>
                <a:sym typeface="Arial"/>
              </a:rPr>
              <a:t>persona encargada de completar el recuadro de síntesis y las preguntas frecuentes.</a:t>
            </a:r>
            <a:endParaRPr/>
          </a:p>
          <a:p>
            <a:pPr indent="0" lvl="0" marL="0" marR="0" rtl="0" algn="just">
              <a:lnSpc>
                <a:spcPct val="90000"/>
              </a:lnSpc>
              <a:spcBef>
                <a:spcPts val="0"/>
              </a:spcBef>
              <a:spcAft>
                <a:spcPts val="0"/>
              </a:spcAft>
              <a:buClr>
                <a:srgbClr val="340049"/>
              </a:buClr>
              <a:buSzPct val="100000"/>
              <a:buFont typeface="Arial"/>
              <a:buNone/>
            </a:pPr>
            <a:r>
              <a:t/>
            </a:r>
            <a:endParaRPr b="0" i="0" sz="3000" u="none" cap="none" strike="noStrike">
              <a:solidFill>
                <a:schemeClr val="lt1"/>
              </a:solidFill>
              <a:latin typeface="Arial"/>
              <a:ea typeface="Arial"/>
              <a:cs typeface="Arial"/>
              <a:sym typeface="Arial"/>
            </a:endParaRPr>
          </a:p>
          <a:p>
            <a:pPr indent="0" lvl="0" marL="0" marR="0" rtl="0" algn="just">
              <a:lnSpc>
                <a:spcPct val="90000"/>
              </a:lnSpc>
              <a:spcBef>
                <a:spcPts val="0"/>
              </a:spcBef>
              <a:spcAft>
                <a:spcPts val="0"/>
              </a:spcAft>
              <a:buClr>
                <a:schemeClr val="lt1"/>
              </a:buClr>
              <a:buSzPct val="100000"/>
              <a:buFont typeface="Arial"/>
              <a:buNone/>
            </a:pPr>
            <a:r>
              <a:rPr b="1" i="0" lang="es-MX" sz="3000" u="none" cap="none" strike="noStrike">
                <a:solidFill>
                  <a:schemeClr val="lt1"/>
                </a:solidFill>
                <a:latin typeface="Arial"/>
                <a:ea typeface="Arial"/>
                <a:cs typeface="Arial"/>
                <a:sym typeface="Arial"/>
              </a:rPr>
              <a:t>Facilitadora o facilitador del contenido: </a:t>
            </a:r>
            <a:r>
              <a:rPr b="0" i="0" lang="es-MX" sz="3000" u="none" cap="none" strike="noStrike">
                <a:solidFill>
                  <a:schemeClr val="lt1"/>
                </a:solidFill>
                <a:latin typeface="Arial"/>
                <a:ea typeface="Arial"/>
                <a:cs typeface="Arial"/>
                <a:sym typeface="Arial"/>
              </a:rPr>
              <a:t>persona encargada de socializar en lenguaje simple las normas con las que trabajaremos</a:t>
            </a:r>
            <a:endParaRPr/>
          </a:p>
          <a:p>
            <a:pPr indent="0" lvl="0" marL="0" marR="0" rtl="0" algn="just">
              <a:lnSpc>
                <a:spcPct val="90000"/>
              </a:lnSpc>
              <a:spcBef>
                <a:spcPts val="0"/>
              </a:spcBef>
              <a:spcAft>
                <a:spcPts val="0"/>
              </a:spcAft>
              <a:buClr>
                <a:srgbClr val="340049"/>
              </a:buClr>
              <a:buSzPct val="100000"/>
              <a:buFont typeface="Arial"/>
              <a:buNone/>
            </a:pPr>
            <a:r>
              <a:t/>
            </a:r>
            <a:endParaRPr b="0" i="0" sz="3000" u="none" cap="none" strike="noStrike">
              <a:solidFill>
                <a:srgbClr val="0F273C"/>
              </a:solidFill>
              <a:latin typeface="Arial"/>
              <a:ea typeface="Arial"/>
              <a:cs typeface="Arial"/>
              <a:sym typeface="Arial"/>
            </a:endParaRPr>
          </a:p>
          <a:p>
            <a:pPr indent="0" lvl="0" marL="0" marR="0" rtl="0" algn="l">
              <a:lnSpc>
                <a:spcPct val="90000"/>
              </a:lnSpc>
              <a:spcBef>
                <a:spcPts val="0"/>
              </a:spcBef>
              <a:spcAft>
                <a:spcPts val="0"/>
              </a:spcAft>
              <a:buClr>
                <a:srgbClr val="340049"/>
              </a:buClr>
              <a:buSzPct val="100000"/>
              <a:buFont typeface="Arial"/>
              <a:buNone/>
            </a:pPr>
            <a:r>
              <a:t/>
            </a:r>
            <a:endParaRPr b="0" i="0" sz="3000" u="none" cap="none" strike="noStrike">
              <a:solidFill>
                <a:srgbClr val="3F3F3F"/>
              </a:solidFill>
              <a:latin typeface="Arial"/>
              <a:ea typeface="Arial"/>
              <a:cs typeface="Arial"/>
              <a:sym typeface="Arial"/>
            </a:endParaRPr>
          </a:p>
          <a:p>
            <a:pPr indent="0" lvl="0" marL="0" marR="0" rtl="0" algn="l">
              <a:lnSpc>
                <a:spcPct val="90000"/>
              </a:lnSpc>
              <a:spcBef>
                <a:spcPts val="0"/>
              </a:spcBef>
              <a:spcAft>
                <a:spcPts val="0"/>
              </a:spcAft>
              <a:buClr>
                <a:srgbClr val="3F3F3F"/>
              </a:buClr>
              <a:buSzPct val="100000"/>
              <a:buFont typeface="Arial"/>
              <a:buNone/>
            </a:pPr>
            <a:r>
              <a:rPr b="0" i="0" lang="es-MX" sz="3000" u="none" cap="none" strike="noStrike">
                <a:solidFill>
                  <a:srgbClr val="3F3F3F"/>
                </a:solidFill>
                <a:latin typeface="Arial"/>
                <a:ea typeface="Arial"/>
                <a:cs typeface="Arial"/>
                <a:sym typeface="Arial"/>
              </a:rPr>
              <a:t> </a:t>
            </a:r>
            <a:endParaRPr/>
          </a:p>
        </p:txBody>
      </p:sp>
      <p:pic>
        <p:nvPicPr>
          <p:cNvPr descr="Forma&#10;&#10;Descripción generada automáticamente con confianza media" id="94" name="Google Shape;94;p14"/>
          <p:cNvPicPr preferRelativeResize="0"/>
          <p:nvPr/>
        </p:nvPicPr>
        <p:blipFill rotWithShape="1">
          <a:blip r:embed="rId4">
            <a:alphaModFix/>
          </a:blip>
          <a:srcRect b="0" l="0" r="0" t="0"/>
          <a:stretch/>
        </p:blipFill>
        <p:spPr>
          <a:xfrm flipH="1" rot="10800000">
            <a:off x="4439815" y="5195690"/>
            <a:ext cx="6120689" cy="792089"/>
          </a:xfrm>
          <a:prstGeom prst="rect">
            <a:avLst/>
          </a:prstGeom>
          <a:noFill/>
          <a:ln>
            <a:noFill/>
          </a:ln>
        </p:spPr>
      </p:pic>
      <p:sp>
        <p:nvSpPr>
          <p:cNvPr id="95" name="Google Shape;95;p14"/>
          <p:cNvSpPr txBox="1"/>
          <p:nvPr/>
        </p:nvSpPr>
        <p:spPr>
          <a:xfrm>
            <a:off x="4295775" y="657224"/>
            <a:ext cx="5762625" cy="77152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0" i="0" lang="es-MX" sz="3600" u="none" cap="none" strike="noStrike">
                <a:solidFill>
                  <a:schemeClr val="lt1"/>
                </a:solidFill>
                <a:latin typeface="Arial"/>
                <a:ea typeface="Arial"/>
                <a:cs typeface="Arial"/>
                <a:sym typeface="Arial"/>
              </a:rPr>
              <a:t>ROLES EN EL DEBATE</a:t>
            </a:r>
            <a:endParaRPr/>
          </a:p>
        </p:txBody>
      </p:sp>
      <p:pic>
        <p:nvPicPr>
          <p:cNvPr descr="Patrón de fondo&#10;&#10;Descripción generada automáticamente" id="96" name="Google Shape;96;p14"/>
          <p:cNvPicPr preferRelativeResize="0"/>
          <p:nvPr/>
        </p:nvPicPr>
        <p:blipFill rotWithShape="1">
          <a:blip r:embed="rId5">
            <a:alphaModFix/>
          </a:blip>
          <a:srcRect b="0" l="0" r="0" t="0"/>
          <a:stretch/>
        </p:blipFill>
        <p:spPr>
          <a:xfrm>
            <a:off x="617414" y="365494"/>
            <a:ext cx="3164098" cy="61270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p:nvPr/>
        </p:nvSpPr>
        <p:spPr>
          <a:xfrm>
            <a:off x="0" y="0"/>
            <a:ext cx="3942413" cy="7045377"/>
          </a:xfrm>
          <a:prstGeom prst="rect">
            <a:avLst/>
          </a:prstGeom>
          <a:solidFill>
            <a:srgbClr val="340049"/>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p15"/>
          <p:cNvSpPr txBox="1"/>
          <p:nvPr>
            <p:ph type="title"/>
          </p:nvPr>
        </p:nvSpPr>
        <p:spPr>
          <a:xfrm>
            <a:off x="4730229" y="2859906"/>
            <a:ext cx="978058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30A0"/>
              </a:buClr>
              <a:buSzPts val="4800"/>
              <a:buFont typeface="Calibri"/>
              <a:buNone/>
            </a:pPr>
            <a:r>
              <a:rPr b="1" lang="es-MX" sz="4800">
                <a:solidFill>
                  <a:srgbClr val="7030A0"/>
                </a:solidFill>
              </a:rPr>
              <a:t>DERECHO A LA EDUCACIÓN</a:t>
            </a:r>
            <a:endParaRPr b="1" sz="4800">
              <a:solidFill>
                <a:srgbClr val="340049"/>
              </a:solidFill>
            </a:endParaRPr>
          </a:p>
        </p:txBody>
      </p:sp>
      <p:pic>
        <p:nvPicPr>
          <p:cNvPr id="103" name="Google Shape;103;p15"/>
          <p:cNvPicPr preferRelativeResize="0"/>
          <p:nvPr/>
        </p:nvPicPr>
        <p:blipFill rotWithShape="1">
          <a:blip r:embed="rId3">
            <a:alphaModFix/>
          </a:blip>
          <a:srcRect b="0" l="0" r="0" t="0"/>
          <a:stretch/>
        </p:blipFill>
        <p:spPr>
          <a:xfrm>
            <a:off x="0" y="2654873"/>
            <a:ext cx="3942413" cy="2628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853E"/>
        </a:solidFill>
      </p:bgPr>
    </p:bg>
    <p:spTree>
      <p:nvGrpSpPr>
        <p:cNvPr id="107" name="Shape 107"/>
        <p:cNvGrpSpPr/>
        <p:nvPr/>
      </p:nvGrpSpPr>
      <p:grpSpPr>
        <a:xfrm>
          <a:off x="0" y="0"/>
          <a:ext cx="0" cy="0"/>
          <a:chOff x="0" y="0"/>
          <a:chExt cx="0" cy="0"/>
        </a:xfrm>
      </p:grpSpPr>
      <p:sp>
        <p:nvSpPr>
          <p:cNvPr id="108" name="Google Shape;108;p16"/>
          <p:cNvSpPr/>
          <p:nvPr/>
        </p:nvSpPr>
        <p:spPr>
          <a:xfrm>
            <a:off x="0" y="0"/>
            <a:ext cx="3942413" cy="7045377"/>
          </a:xfrm>
          <a:prstGeom prst="rect">
            <a:avLst/>
          </a:prstGeom>
          <a:solidFill>
            <a:srgbClr val="340049"/>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16"/>
          <p:cNvSpPr txBox="1"/>
          <p:nvPr>
            <p:ph type="title"/>
          </p:nvPr>
        </p:nvSpPr>
        <p:spPr>
          <a:xfrm>
            <a:off x="4092469" y="-188435"/>
            <a:ext cx="978058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s-MX" sz="3200">
                <a:solidFill>
                  <a:schemeClr val="lt1"/>
                </a:solidFill>
                <a:latin typeface="Arial"/>
                <a:ea typeface="Arial"/>
                <a:cs typeface="Arial"/>
                <a:sym typeface="Arial"/>
              </a:rPr>
              <a:t>¿Qué dice la Constitución del 80?</a:t>
            </a:r>
            <a:endParaRPr/>
          </a:p>
        </p:txBody>
      </p:sp>
      <p:pic>
        <p:nvPicPr>
          <p:cNvPr id="110" name="Google Shape;110;p16"/>
          <p:cNvPicPr preferRelativeResize="0"/>
          <p:nvPr/>
        </p:nvPicPr>
        <p:blipFill rotWithShape="1">
          <a:blip r:embed="rId3">
            <a:alphaModFix/>
          </a:blip>
          <a:srcRect b="0" l="0" r="0" t="0"/>
          <a:stretch/>
        </p:blipFill>
        <p:spPr>
          <a:xfrm>
            <a:off x="0" y="2654873"/>
            <a:ext cx="3942413" cy="2628275"/>
          </a:xfrm>
          <a:prstGeom prst="rect">
            <a:avLst/>
          </a:prstGeom>
          <a:noFill/>
          <a:ln>
            <a:noFill/>
          </a:ln>
        </p:spPr>
      </p:pic>
      <p:sp>
        <p:nvSpPr>
          <p:cNvPr id="111" name="Google Shape;111;p16"/>
          <p:cNvSpPr/>
          <p:nvPr/>
        </p:nvSpPr>
        <p:spPr>
          <a:xfrm>
            <a:off x="4304715" y="1244850"/>
            <a:ext cx="7132320" cy="526297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s-MX" sz="1600" u="none" cap="none" strike="noStrike">
                <a:solidFill>
                  <a:srgbClr val="7030A0"/>
                </a:solidFill>
                <a:latin typeface="Arial"/>
                <a:ea typeface="Arial"/>
                <a:cs typeface="Arial"/>
                <a:sym typeface="Arial"/>
              </a:rPr>
              <a:t>La educación tiene por objeto el pleno desarrollo de la persona en las distintas etapas de su vida.</a:t>
            </a:r>
            <a:endParaRPr/>
          </a:p>
          <a:p>
            <a:pPr indent="0" lvl="0" marL="0" marR="0" rtl="0" algn="just">
              <a:spcBef>
                <a:spcPts val="0"/>
              </a:spcBef>
              <a:spcAft>
                <a:spcPts val="0"/>
              </a:spcAft>
              <a:buNone/>
            </a:pPr>
            <a:r>
              <a:rPr b="0" i="0" lang="es-MX" sz="1600" u="none" cap="none" strike="noStrike">
                <a:solidFill>
                  <a:srgbClr val="7030A0"/>
                </a:solidFill>
                <a:latin typeface="Arial"/>
                <a:ea typeface="Arial"/>
                <a:cs typeface="Arial"/>
                <a:sym typeface="Arial"/>
              </a:rPr>
              <a:t>    Los padres tienen el derecho preferente y el deber de educar a sus hijos. Corresponderá al Estado otorgar especial protección al ejercicio de este derecho.</a:t>
            </a:r>
            <a:endParaRPr/>
          </a:p>
          <a:p>
            <a:pPr indent="0" lvl="0" marL="0" marR="0" rtl="0" algn="just">
              <a:spcBef>
                <a:spcPts val="0"/>
              </a:spcBef>
              <a:spcAft>
                <a:spcPts val="0"/>
              </a:spcAft>
              <a:buNone/>
            </a:pPr>
            <a:r>
              <a:rPr b="0" i="0" lang="es-MX" sz="1600" u="none" cap="none" strike="noStrike">
                <a:solidFill>
                  <a:srgbClr val="7030A0"/>
                </a:solidFill>
                <a:latin typeface="Arial"/>
                <a:ea typeface="Arial"/>
                <a:cs typeface="Arial"/>
                <a:sym typeface="Arial"/>
              </a:rPr>
              <a:t>    Para el Estado es obligatorio promover la educación parvularia, para lo que financiará un sistema gratuito a partir del nivel medio menor, destinado a asegurar el acceso a éste y sus niveles superiores. El segundo nivel de transición es obligatorio, siendo requisito para el ingreso a la educación básica.</a:t>
            </a:r>
            <a:endParaRPr/>
          </a:p>
          <a:p>
            <a:pPr indent="0" lvl="0" marL="0" marR="0" rtl="0" algn="just">
              <a:spcBef>
                <a:spcPts val="0"/>
              </a:spcBef>
              <a:spcAft>
                <a:spcPts val="0"/>
              </a:spcAft>
              <a:buNone/>
            </a:pPr>
            <a:r>
              <a:rPr b="0" i="0" lang="es-MX" sz="1600" u="none" cap="none" strike="noStrike">
                <a:solidFill>
                  <a:srgbClr val="7030A0"/>
                </a:solidFill>
                <a:latin typeface="Arial"/>
                <a:ea typeface="Arial"/>
                <a:cs typeface="Arial"/>
                <a:sym typeface="Arial"/>
              </a:rPr>
              <a:t>    La educación básica y la educación media son obligatorias, debiendo el Estado financiar un sistema gratuito con tal objeto, destinado a asegurar el acceso a ellas de toda la población. En el caso de la educación media este sistema, en conformidad a la ley, se extenderá hasta cumplir los 21 años de edad.</a:t>
            </a:r>
            <a:endParaRPr/>
          </a:p>
          <a:p>
            <a:pPr indent="0" lvl="0" marL="0" marR="0" rtl="0" algn="just">
              <a:spcBef>
                <a:spcPts val="0"/>
              </a:spcBef>
              <a:spcAft>
                <a:spcPts val="0"/>
              </a:spcAft>
              <a:buNone/>
            </a:pPr>
            <a:r>
              <a:rPr b="0" i="0" lang="es-MX" sz="1600" u="none" cap="none" strike="noStrike">
                <a:solidFill>
                  <a:srgbClr val="7030A0"/>
                </a:solidFill>
                <a:latin typeface="Arial"/>
                <a:ea typeface="Arial"/>
                <a:cs typeface="Arial"/>
                <a:sym typeface="Arial"/>
              </a:rPr>
              <a:t>    Corresponderá al Estado, asimismo, fomentar el desarrollo de la educación en todos sus niveles; estimular la investigación científica y tecnológica, la creación artística y la protección e incremento del patrimonio cultural de la Nación.</a:t>
            </a:r>
            <a:endParaRPr/>
          </a:p>
          <a:p>
            <a:pPr indent="0" lvl="0" marL="0" marR="0" rtl="0" algn="just">
              <a:spcBef>
                <a:spcPts val="0"/>
              </a:spcBef>
              <a:spcAft>
                <a:spcPts val="0"/>
              </a:spcAft>
              <a:buNone/>
            </a:pPr>
            <a:r>
              <a:rPr b="0" i="0" lang="es-MX" sz="1600" u="none" cap="none" strike="noStrike">
                <a:solidFill>
                  <a:srgbClr val="7030A0"/>
                </a:solidFill>
                <a:latin typeface="Arial"/>
                <a:ea typeface="Arial"/>
                <a:cs typeface="Arial"/>
                <a:sym typeface="Arial"/>
              </a:rPr>
              <a:t>    Es deber de la comunidad contribuir al desarrollo y perfeccionamiento de la educación;</a:t>
            </a:r>
            <a:endParaRPr b="0" i="0" sz="1600" u="none" cap="none" strike="noStrike">
              <a:solidFill>
                <a:srgbClr val="7030A0"/>
              </a:solidFill>
              <a:latin typeface="Arial"/>
              <a:ea typeface="Arial"/>
              <a:cs typeface="Arial"/>
              <a:sym typeface="Arial"/>
            </a:endParaRPr>
          </a:p>
        </p:txBody>
      </p:sp>
      <p:sp>
        <p:nvSpPr>
          <p:cNvPr id="112" name="Google Shape;112;p16"/>
          <p:cNvSpPr/>
          <p:nvPr/>
        </p:nvSpPr>
        <p:spPr>
          <a:xfrm>
            <a:off x="4304715" y="721630"/>
            <a:ext cx="557210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MX" sz="2800" u="none" cap="none" strike="noStrike">
                <a:solidFill>
                  <a:schemeClr val="lt1"/>
                </a:solidFill>
                <a:latin typeface="Arial"/>
                <a:ea typeface="Arial"/>
                <a:cs typeface="Arial"/>
                <a:sym typeface="Arial"/>
              </a:rPr>
              <a:t>10º.- El derecho a la educación.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853E"/>
        </a:solidFill>
      </p:bgPr>
    </p:bg>
    <p:spTree>
      <p:nvGrpSpPr>
        <p:cNvPr id="116" name="Shape 116"/>
        <p:cNvGrpSpPr/>
        <p:nvPr/>
      </p:nvGrpSpPr>
      <p:grpSpPr>
        <a:xfrm>
          <a:off x="0" y="0"/>
          <a:ext cx="0" cy="0"/>
          <a:chOff x="0" y="0"/>
          <a:chExt cx="0" cy="0"/>
        </a:xfrm>
      </p:grpSpPr>
      <p:sp>
        <p:nvSpPr>
          <p:cNvPr id="117" name="Google Shape;117;p17"/>
          <p:cNvSpPr/>
          <p:nvPr/>
        </p:nvSpPr>
        <p:spPr>
          <a:xfrm>
            <a:off x="0" y="0"/>
            <a:ext cx="3942413" cy="7045377"/>
          </a:xfrm>
          <a:prstGeom prst="rect">
            <a:avLst/>
          </a:prstGeom>
          <a:solidFill>
            <a:srgbClr val="340049"/>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7"/>
          <p:cNvSpPr txBox="1"/>
          <p:nvPr>
            <p:ph type="title"/>
          </p:nvPr>
        </p:nvSpPr>
        <p:spPr>
          <a:xfrm>
            <a:off x="4707986" y="894811"/>
            <a:ext cx="978058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Arial"/>
              <a:buNone/>
            </a:pPr>
            <a:r>
              <a:rPr lang="es-MX" sz="2800">
                <a:solidFill>
                  <a:schemeClr val="lt1"/>
                </a:solidFill>
                <a:latin typeface="Arial"/>
                <a:ea typeface="Arial"/>
                <a:cs typeface="Arial"/>
                <a:sym typeface="Arial"/>
              </a:rPr>
              <a:t>Libertad de enseñanza </a:t>
            </a:r>
            <a:endParaRPr/>
          </a:p>
        </p:txBody>
      </p:sp>
      <p:pic>
        <p:nvPicPr>
          <p:cNvPr id="119" name="Google Shape;119;p17"/>
          <p:cNvPicPr preferRelativeResize="0"/>
          <p:nvPr/>
        </p:nvPicPr>
        <p:blipFill rotWithShape="1">
          <a:blip r:embed="rId3">
            <a:alphaModFix/>
          </a:blip>
          <a:srcRect b="0" l="0" r="0" t="0"/>
          <a:stretch/>
        </p:blipFill>
        <p:spPr>
          <a:xfrm>
            <a:off x="0" y="2654873"/>
            <a:ext cx="3942413" cy="2628275"/>
          </a:xfrm>
          <a:prstGeom prst="rect">
            <a:avLst/>
          </a:prstGeom>
          <a:noFill/>
          <a:ln>
            <a:noFill/>
          </a:ln>
        </p:spPr>
      </p:pic>
      <p:sp>
        <p:nvSpPr>
          <p:cNvPr id="120" name="Google Shape;120;p17"/>
          <p:cNvSpPr/>
          <p:nvPr/>
        </p:nvSpPr>
        <p:spPr>
          <a:xfrm>
            <a:off x="4707986" y="563054"/>
            <a:ext cx="7193281" cy="572464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MX" sz="3200">
                <a:solidFill>
                  <a:schemeClr val="lt1"/>
                </a:solidFill>
                <a:latin typeface="Arial"/>
                <a:ea typeface="Arial"/>
                <a:cs typeface="Arial"/>
                <a:sym typeface="Arial"/>
              </a:rPr>
              <a:t>¿Qué dice la Constitución del 80?</a:t>
            </a:r>
            <a:endParaRPr/>
          </a:p>
          <a:p>
            <a:pPr indent="0" lvl="0" marL="0" marR="0" rtl="0" algn="just">
              <a:spcBef>
                <a:spcPts val="0"/>
              </a:spcBef>
              <a:spcAft>
                <a:spcPts val="0"/>
              </a:spcAft>
              <a:buNone/>
            </a:pPr>
            <a:r>
              <a:t/>
            </a:r>
            <a:endParaRPr sz="3200">
              <a:solidFill>
                <a:schemeClr val="lt1"/>
              </a:solidFill>
              <a:latin typeface="Arial"/>
              <a:ea typeface="Arial"/>
              <a:cs typeface="Arial"/>
              <a:sym typeface="Arial"/>
            </a:endParaRPr>
          </a:p>
          <a:p>
            <a:pPr indent="0" lvl="0" marL="0" marR="0" rtl="0" algn="just">
              <a:spcBef>
                <a:spcPts val="0"/>
              </a:spcBef>
              <a:spcAft>
                <a:spcPts val="0"/>
              </a:spcAft>
              <a:buNone/>
            </a:pPr>
            <a:r>
              <a:t/>
            </a:r>
            <a:endParaRPr sz="3200">
              <a:solidFill>
                <a:schemeClr val="lt1"/>
              </a:solidFill>
              <a:latin typeface="Arial"/>
              <a:ea typeface="Arial"/>
              <a:cs typeface="Arial"/>
              <a:sym typeface="Arial"/>
            </a:endParaRPr>
          </a:p>
          <a:p>
            <a:pPr indent="0" lvl="0" marL="0" marR="0" rtl="0" algn="just">
              <a:spcBef>
                <a:spcPts val="0"/>
              </a:spcBef>
              <a:spcAft>
                <a:spcPts val="0"/>
              </a:spcAft>
              <a:buNone/>
            </a:pPr>
            <a:r>
              <a:rPr lang="es-MX" sz="1800">
                <a:solidFill>
                  <a:srgbClr val="7030A0"/>
                </a:solidFill>
                <a:latin typeface="Calibri"/>
                <a:ea typeface="Calibri"/>
                <a:cs typeface="Calibri"/>
                <a:sym typeface="Calibri"/>
              </a:rPr>
              <a:t>11º.- La libertad de enseñanza incluye el derecho de abrir, organizar y mantener establecimientos educacionales.</a:t>
            </a:r>
            <a:endParaRPr/>
          </a:p>
          <a:p>
            <a:pPr indent="0" lvl="0" marL="0" marR="0" rtl="0" algn="just">
              <a:spcBef>
                <a:spcPts val="0"/>
              </a:spcBef>
              <a:spcAft>
                <a:spcPts val="0"/>
              </a:spcAft>
              <a:buNone/>
            </a:pPr>
            <a:r>
              <a:rPr lang="es-MX" sz="1800">
                <a:solidFill>
                  <a:srgbClr val="7030A0"/>
                </a:solidFill>
                <a:latin typeface="Calibri"/>
                <a:ea typeface="Calibri"/>
                <a:cs typeface="Calibri"/>
                <a:sym typeface="Calibri"/>
              </a:rPr>
              <a:t>    La libertad de enseñanza no tiene otras limitaciones que las impuestas por la moral, las buenas costumbres, el orden público y la seguridad nacional.</a:t>
            </a:r>
            <a:endParaRPr/>
          </a:p>
          <a:p>
            <a:pPr indent="0" lvl="0" marL="0" marR="0" rtl="0" algn="just">
              <a:spcBef>
                <a:spcPts val="0"/>
              </a:spcBef>
              <a:spcAft>
                <a:spcPts val="0"/>
              </a:spcAft>
              <a:buNone/>
            </a:pPr>
            <a:r>
              <a:rPr lang="es-MX" sz="1800">
                <a:solidFill>
                  <a:srgbClr val="7030A0"/>
                </a:solidFill>
                <a:latin typeface="Calibri"/>
                <a:ea typeface="Calibri"/>
                <a:cs typeface="Calibri"/>
                <a:sym typeface="Calibri"/>
              </a:rPr>
              <a:t>    La enseñanza reconocida oficialmente no podrá orientarse a propagar tendencia político partidista alguna.</a:t>
            </a:r>
            <a:endParaRPr/>
          </a:p>
          <a:p>
            <a:pPr indent="0" lvl="0" marL="0" marR="0" rtl="0" algn="just">
              <a:spcBef>
                <a:spcPts val="0"/>
              </a:spcBef>
              <a:spcAft>
                <a:spcPts val="0"/>
              </a:spcAft>
              <a:buNone/>
            </a:pPr>
            <a:r>
              <a:rPr lang="es-MX" sz="1800">
                <a:solidFill>
                  <a:srgbClr val="7030A0"/>
                </a:solidFill>
                <a:latin typeface="Calibri"/>
                <a:ea typeface="Calibri"/>
                <a:cs typeface="Calibri"/>
                <a:sym typeface="Calibri"/>
              </a:rPr>
              <a:t>    Los padres tienen el derecho de escoger el establecimiento de enseñanza para sus hijos.</a:t>
            </a:r>
            <a:endParaRPr/>
          </a:p>
          <a:p>
            <a:pPr indent="0" lvl="0" marL="0" marR="0" rtl="0" algn="just">
              <a:spcBef>
                <a:spcPts val="0"/>
              </a:spcBef>
              <a:spcAft>
                <a:spcPts val="0"/>
              </a:spcAft>
              <a:buNone/>
            </a:pPr>
            <a:r>
              <a:rPr lang="es-MX" sz="1800">
                <a:solidFill>
                  <a:srgbClr val="7030A0"/>
                </a:solidFill>
                <a:latin typeface="Calibri"/>
                <a:ea typeface="Calibri"/>
                <a:cs typeface="Calibri"/>
                <a:sym typeface="Calibri"/>
              </a:rPr>
              <a:t>    Una ley orgánica constitucional establecerá los requisitos mínimos que deberán exigirse en cada uno de los niveles de la enseñanza básica y media y señalará las normas objetivas, de general aplicación, que permitan al Estado velar por su cumplimiento. Dicha ley, del mismo modo, establecerá los requisitos para el reconocimiento oficial de los establecimientos educacionales de todo nivel;</a:t>
            </a:r>
            <a:endParaRPr sz="1800">
              <a:solidFill>
                <a:srgbClr val="7030A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92DE"/>
        </a:solidFill>
      </p:bgPr>
    </p:bg>
    <p:spTree>
      <p:nvGrpSpPr>
        <p:cNvPr id="124" name="Shape 124"/>
        <p:cNvGrpSpPr/>
        <p:nvPr/>
      </p:nvGrpSpPr>
      <p:grpSpPr>
        <a:xfrm>
          <a:off x="0" y="0"/>
          <a:ext cx="0" cy="0"/>
          <a:chOff x="0" y="0"/>
          <a:chExt cx="0" cy="0"/>
        </a:xfrm>
      </p:grpSpPr>
      <p:sp>
        <p:nvSpPr>
          <p:cNvPr id="125" name="Google Shape;125;p18"/>
          <p:cNvSpPr txBox="1"/>
          <p:nvPr>
            <p:ph type="title"/>
          </p:nvPr>
        </p:nvSpPr>
        <p:spPr>
          <a:xfrm>
            <a:off x="726141" y="86532"/>
            <a:ext cx="10878938" cy="1325563"/>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lt1"/>
              </a:buClr>
              <a:buSzPts val="3600"/>
              <a:buFont typeface="Arial"/>
              <a:buNone/>
            </a:pPr>
            <a:r>
              <a:rPr b="1" lang="es-MX" sz="3600">
                <a:solidFill>
                  <a:schemeClr val="lt1"/>
                </a:solidFill>
                <a:latin typeface="Arial"/>
                <a:ea typeface="Arial"/>
                <a:cs typeface="Arial"/>
                <a:sym typeface="Arial"/>
              </a:rPr>
              <a:t>Derecho a la Educación - Nueva Constitución</a:t>
            </a:r>
            <a:endParaRPr/>
          </a:p>
        </p:txBody>
      </p:sp>
      <p:pic>
        <p:nvPicPr>
          <p:cNvPr id="126" name="Google Shape;126;p18"/>
          <p:cNvPicPr preferRelativeResize="0"/>
          <p:nvPr/>
        </p:nvPicPr>
        <p:blipFill rotWithShape="1">
          <a:blip r:embed="rId3">
            <a:alphaModFix/>
          </a:blip>
          <a:srcRect b="0" l="0" r="0" t="0"/>
          <a:stretch/>
        </p:blipFill>
        <p:spPr>
          <a:xfrm>
            <a:off x="2015412" y="6404073"/>
            <a:ext cx="10176588" cy="447512"/>
          </a:xfrm>
          <a:prstGeom prst="rect">
            <a:avLst/>
          </a:prstGeom>
          <a:noFill/>
          <a:ln>
            <a:noFill/>
          </a:ln>
        </p:spPr>
      </p:pic>
      <p:pic>
        <p:nvPicPr>
          <p:cNvPr id="127" name="Google Shape;127;p18"/>
          <p:cNvPicPr preferRelativeResize="0"/>
          <p:nvPr/>
        </p:nvPicPr>
        <p:blipFill rotWithShape="1">
          <a:blip r:embed="rId4">
            <a:alphaModFix/>
          </a:blip>
          <a:srcRect b="0" l="0" r="0" t="0"/>
          <a:stretch/>
        </p:blipFill>
        <p:spPr>
          <a:xfrm>
            <a:off x="-29010" y="5837756"/>
            <a:ext cx="5260433" cy="1013829"/>
          </a:xfrm>
          <a:prstGeom prst="rect">
            <a:avLst/>
          </a:prstGeom>
          <a:noFill/>
          <a:ln>
            <a:noFill/>
          </a:ln>
        </p:spPr>
      </p:pic>
      <p:pic>
        <p:nvPicPr>
          <p:cNvPr id="128" name="Google Shape;128;p18"/>
          <p:cNvPicPr preferRelativeResize="0"/>
          <p:nvPr/>
        </p:nvPicPr>
        <p:blipFill rotWithShape="1">
          <a:blip r:embed="rId5">
            <a:alphaModFix/>
          </a:blip>
          <a:srcRect b="0" l="0" r="0" t="0"/>
          <a:stretch/>
        </p:blipFill>
        <p:spPr>
          <a:xfrm>
            <a:off x="10587136" y="1"/>
            <a:ext cx="1604864" cy="1604864"/>
          </a:xfrm>
          <a:prstGeom prst="rect">
            <a:avLst/>
          </a:prstGeom>
          <a:noFill/>
          <a:ln>
            <a:noFill/>
          </a:ln>
        </p:spPr>
      </p:pic>
      <p:pic>
        <p:nvPicPr>
          <p:cNvPr id="129" name="Google Shape;129;p18"/>
          <p:cNvPicPr preferRelativeResize="0"/>
          <p:nvPr/>
        </p:nvPicPr>
        <p:blipFill rotWithShape="1">
          <a:blip r:embed="rId6">
            <a:alphaModFix/>
          </a:blip>
          <a:srcRect b="0" l="0" r="0" t="0"/>
          <a:stretch/>
        </p:blipFill>
        <p:spPr>
          <a:xfrm>
            <a:off x="7275845" y="3811441"/>
            <a:ext cx="4916155" cy="3040144"/>
          </a:xfrm>
          <a:prstGeom prst="rect">
            <a:avLst/>
          </a:prstGeom>
          <a:noFill/>
          <a:ln>
            <a:noFill/>
          </a:ln>
        </p:spPr>
      </p:pic>
      <p:pic>
        <p:nvPicPr>
          <p:cNvPr id="130" name="Google Shape;130;p18"/>
          <p:cNvPicPr preferRelativeResize="0"/>
          <p:nvPr/>
        </p:nvPicPr>
        <p:blipFill rotWithShape="1">
          <a:blip r:embed="rId7">
            <a:alphaModFix/>
          </a:blip>
          <a:srcRect b="0" l="0" r="0" t="0"/>
          <a:stretch/>
        </p:blipFill>
        <p:spPr>
          <a:xfrm>
            <a:off x="10579118" y="5542384"/>
            <a:ext cx="1612882" cy="1309201"/>
          </a:xfrm>
          <a:prstGeom prst="rect">
            <a:avLst/>
          </a:prstGeom>
          <a:noFill/>
          <a:ln>
            <a:noFill/>
          </a:ln>
        </p:spPr>
      </p:pic>
      <p:pic>
        <p:nvPicPr>
          <p:cNvPr id="131" name="Google Shape;131;p18"/>
          <p:cNvPicPr preferRelativeResize="0"/>
          <p:nvPr/>
        </p:nvPicPr>
        <p:blipFill rotWithShape="1">
          <a:blip r:embed="rId8">
            <a:alphaModFix/>
          </a:blip>
          <a:srcRect b="0" l="0" r="0" t="0"/>
          <a:stretch/>
        </p:blipFill>
        <p:spPr>
          <a:xfrm>
            <a:off x="6096000" y="6260762"/>
            <a:ext cx="1596371" cy="307664"/>
          </a:xfrm>
          <a:prstGeom prst="rect">
            <a:avLst/>
          </a:prstGeom>
          <a:noFill/>
          <a:ln>
            <a:noFill/>
          </a:ln>
        </p:spPr>
      </p:pic>
      <p:sp>
        <p:nvSpPr>
          <p:cNvPr id="132" name="Google Shape;132;p18"/>
          <p:cNvSpPr txBox="1"/>
          <p:nvPr>
            <p:ph idx="4294967295" type="body"/>
          </p:nvPr>
        </p:nvSpPr>
        <p:spPr>
          <a:xfrm>
            <a:off x="726141" y="1174047"/>
            <a:ext cx="10650071" cy="501506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1"/>
              </a:buClr>
              <a:buSzPts val="1600"/>
              <a:buNone/>
            </a:pPr>
            <a:r>
              <a:rPr b="1" i="0" lang="es-MX" sz="1600" u="none" strike="noStrike">
                <a:solidFill>
                  <a:schemeClr val="lt1"/>
                </a:solidFill>
                <a:latin typeface="Arial"/>
                <a:ea typeface="Arial"/>
                <a:cs typeface="Arial"/>
                <a:sym typeface="Arial"/>
              </a:rPr>
              <a:t>Artículo </a:t>
            </a:r>
            <a:r>
              <a:rPr b="1" lang="es-MX" sz="1600">
                <a:solidFill>
                  <a:schemeClr val="lt1"/>
                </a:solidFill>
                <a:latin typeface="Arial"/>
                <a:ea typeface="Arial"/>
                <a:cs typeface="Arial"/>
                <a:sym typeface="Arial"/>
              </a:rPr>
              <a:t>20</a:t>
            </a:r>
            <a:r>
              <a:rPr b="1" i="0" lang="es-MX" sz="1600" u="none" strike="noStrike">
                <a:solidFill>
                  <a:schemeClr val="lt1"/>
                </a:solidFill>
                <a:latin typeface="Arial"/>
                <a:ea typeface="Arial"/>
                <a:cs typeface="Arial"/>
                <a:sym typeface="Arial"/>
              </a:rPr>
              <a:t>.- Derecho a la </a:t>
            </a:r>
            <a:r>
              <a:rPr b="1" lang="es-MX" sz="1600">
                <a:solidFill>
                  <a:schemeClr val="lt1"/>
                </a:solidFill>
                <a:latin typeface="Arial"/>
                <a:ea typeface="Arial"/>
                <a:cs typeface="Arial"/>
                <a:sym typeface="Arial"/>
              </a:rPr>
              <a:t>educación</a:t>
            </a:r>
            <a:r>
              <a:rPr b="1" i="0" lang="es-MX" sz="1600" u="none" strike="noStrike">
                <a:solidFill>
                  <a:srgbClr val="8D84E8"/>
                </a:solidFill>
                <a:latin typeface="Arial"/>
                <a:ea typeface="Arial"/>
                <a:cs typeface="Arial"/>
                <a:sym typeface="Arial"/>
              </a:rPr>
              <a:t>. </a:t>
            </a:r>
            <a:r>
              <a:rPr b="0" i="0" lang="es-MX" sz="1600" u="none" strike="noStrike">
                <a:solidFill>
                  <a:srgbClr val="340049"/>
                </a:solidFill>
                <a:latin typeface="Arial"/>
                <a:ea typeface="Arial"/>
                <a:cs typeface="Arial"/>
                <a:sym typeface="Arial"/>
              </a:rPr>
              <a:t>Todas las personas tienen derecho a la educación. La educación es un deber primordial e ineludible del Estado.</a:t>
            </a:r>
            <a:endParaRPr/>
          </a:p>
          <a:p>
            <a:pPr indent="0" lvl="0" marL="0" rtl="0" algn="just">
              <a:lnSpc>
                <a:spcPct val="90000"/>
              </a:lnSpc>
              <a:spcBef>
                <a:spcPts val="2400"/>
              </a:spcBef>
              <a:spcAft>
                <a:spcPts val="0"/>
              </a:spcAft>
              <a:buClr>
                <a:srgbClr val="340049"/>
              </a:buClr>
              <a:buSzPts val="1600"/>
              <a:buNone/>
            </a:pPr>
            <a:r>
              <a:rPr b="0" i="0" lang="es-MX" sz="1600" u="none" strike="noStrike">
                <a:solidFill>
                  <a:srgbClr val="340049"/>
                </a:solidFill>
                <a:latin typeface="Arial"/>
                <a:ea typeface="Arial"/>
                <a:cs typeface="Arial"/>
                <a:sym typeface="Arial"/>
              </a:rPr>
              <a:t>La educación es un proceso de formación y aprendizaje permanente a lo largo de la vida, indispensable para el ejercicio de los demás derechos y para la actividad científica, tecnológica, económica y cultural del país. Sus fines son la construcción del bien común, la justicia social, el respeto de los derechos humanos y de la naturaleza, la conciencia ecológica, la convivencia democrática entre los pueblos, la prevención de la violencia y discriminación, así como, la adquisición de conocimientos, el pensamiento crítico y el desarrollo integral de las personas, considerando su dimensión cognitiva, física, social y emocional.</a:t>
            </a:r>
            <a:endParaRPr/>
          </a:p>
          <a:p>
            <a:pPr indent="0" lvl="0" marL="0" rtl="0" algn="just">
              <a:lnSpc>
                <a:spcPct val="90000"/>
              </a:lnSpc>
              <a:spcBef>
                <a:spcPts val="2400"/>
              </a:spcBef>
              <a:spcAft>
                <a:spcPts val="0"/>
              </a:spcAft>
              <a:buClr>
                <a:srgbClr val="340049"/>
              </a:buClr>
              <a:buSzPts val="1600"/>
              <a:buNone/>
            </a:pPr>
            <a:r>
              <a:rPr b="0" i="0" lang="es-MX" sz="1600" u="none" strike="noStrike">
                <a:solidFill>
                  <a:srgbClr val="340049"/>
                </a:solidFill>
                <a:latin typeface="Arial"/>
                <a:ea typeface="Arial"/>
                <a:cs typeface="Arial"/>
                <a:sym typeface="Arial"/>
              </a:rPr>
              <a:t>La educación se regirá́ por los principios de cooperación, no discriminación, inclusión, justicia, participación, solidaridad, interculturalidad, enfoque de género, pluralismo y los demás principios consagrados en esta Constitución. Tendrá un carácter no sexista y se desarrollará de forma contextualizada, considerando la pertinencia territorial, cultural y lingüística.</a:t>
            </a:r>
            <a:endParaRPr/>
          </a:p>
          <a:p>
            <a:pPr indent="0" lvl="0" marL="0" rtl="0" algn="just">
              <a:lnSpc>
                <a:spcPct val="90000"/>
              </a:lnSpc>
              <a:spcBef>
                <a:spcPts val="2400"/>
              </a:spcBef>
              <a:spcAft>
                <a:spcPts val="0"/>
              </a:spcAft>
              <a:buClr>
                <a:srgbClr val="340049"/>
              </a:buClr>
              <a:buSzPts val="1600"/>
              <a:buNone/>
            </a:pPr>
            <a:r>
              <a:rPr lang="es-MX" sz="1600">
                <a:solidFill>
                  <a:srgbClr val="340049"/>
                </a:solidFill>
                <a:latin typeface="Arial"/>
                <a:ea typeface="Arial"/>
                <a:cs typeface="Arial"/>
                <a:sym typeface="Arial"/>
              </a:rPr>
              <a:t>La educación deberá orientarse hacia la calidad, entendida como el cumplimiento de los fines y principios establecidos de la educación.</a:t>
            </a:r>
            <a:endParaRPr/>
          </a:p>
          <a:p>
            <a:pPr indent="0" lvl="0" marL="0" rtl="0" algn="just">
              <a:lnSpc>
                <a:spcPct val="90000"/>
              </a:lnSpc>
              <a:spcBef>
                <a:spcPts val="2400"/>
              </a:spcBef>
              <a:spcAft>
                <a:spcPts val="0"/>
              </a:spcAft>
              <a:buClr>
                <a:srgbClr val="340049"/>
              </a:buClr>
              <a:buSzPts val="1600"/>
              <a:buNone/>
            </a:pPr>
            <a:r>
              <a:rPr lang="es-MX" sz="1600">
                <a:solidFill>
                  <a:srgbClr val="340049"/>
                </a:solidFill>
                <a:latin typeface="Arial"/>
                <a:ea typeface="Arial"/>
                <a:cs typeface="Arial"/>
                <a:sym typeface="Arial"/>
              </a:rPr>
              <a:t>La ley establecerá la forma en que estos fines y principios deberán materializarse, en condiciones de equidad en las instituciones educativas y los procesos de enseñanza.</a:t>
            </a:r>
            <a:endParaRPr/>
          </a:p>
          <a:p>
            <a:pPr indent="0" lvl="0" marL="0" rtl="0" algn="just">
              <a:lnSpc>
                <a:spcPct val="90000"/>
              </a:lnSpc>
              <a:spcBef>
                <a:spcPts val="2400"/>
              </a:spcBef>
              <a:spcAft>
                <a:spcPts val="0"/>
              </a:spcAft>
              <a:buClr>
                <a:schemeClr val="dk1"/>
              </a:buClr>
              <a:buSzPts val="1600"/>
              <a:buNone/>
            </a:pPr>
            <a:r>
              <a:t/>
            </a:r>
            <a:endParaRPr b="0" i="0" sz="1600" u="none" strike="noStrike">
              <a:solidFill>
                <a:srgbClr val="340049"/>
              </a:solidFill>
              <a:latin typeface="Arial"/>
              <a:ea typeface="Arial"/>
              <a:cs typeface="Arial"/>
              <a:sym typeface="Arial"/>
            </a:endParaRPr>
          </a:p>
          <a:p>
            <a:pPr indent="0" lvl="0" marL="0" rtl="0" algn="just">
              <a:lnSpc>
                <a:spcPct val="90000"/>
              </a:lnSpc>
              <a:spcBef>
                <a:spcPts val="2400"/>
              </a:spcBef>
              <a:spcAft>
                <a:spcPts val="0"/>
              </a:spcAft>
              <a:buClr>
                <a:schemeClr val="dk1"/>
              </a:buClr>
              <a:buSzPts val="1600"/>
              <a:buNone/>
            </a:pPr>
            <a:r>
              <a:t/>
            </a:r>
            <a:endParaRPr b="0" i="0" sz="1600" u="none" strike="noStrike">
              <a:solidFill>
                <a:srgbClr val="340049"/>
              </a:solidFill>
              <a:latin typeface="Arial"/>
              <a:ea typeface="Arial"/>
              <a:cs typeface="Arial"/>
              <a:sym typeface="Arial"/>
            </a:endParaRPr>
          </a:p>
          <a:p>
            <a:pPr indent="0" lvl="0" marL="0" rtl="0" algn="just">
              <a:lnSpc>
                <a:spcPct val="90000"/>
              </a:lnSpc>
              <a:spcBef>
                <a:spcPts val="2400"/>
              </a:spcBef>
              <a:spcAft>
                <a:spcPts val="0"/>
              </a:spcAft>
              <a:buClr>
                <a:schemeClr val="dk1"/>
              </a:buClr>
              <a:buSzPts val="1600"/>
              <a:buNone/>
            </a:pPr>
            <a:r>
              <a:t/>
            </a:r>
            <a:endParaRPr b="0" i="0" sz="1600" u="none" strike="noStrike">
              <a:solidFill>
                <a:srgbClr val="340049"/>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92DE"/>
        </a:solidFill>
      </p:bgPr>
    </p:bg>
    <p:spTree>
      <p:nvGrpSpPr>
        <p:cNvPr id="136" name="Shape 136"/>
        <p:cNvGrpSpPr/>
        <p:nvPr/>
      </p:nvGrpSpPr>
      <p:grpSpPr>
        <a:xfrm>
          <a:off x="0" y="0"/>
          <a:ext cx="0" cy="0"/>
          <a:chOff x="0" y="0"/>
          <a:chExt cx="0" cy="0"/>
        </a:xfrm>
      </p:grpSpPr>
      <p:pic>
        <p:nvPicPr>
          <p:cNvPr id="137" name="Google Shape;137;p19"/>
          <p:cNvPicPr preferRelativeResize="0"/>
          <p:nvPr/>
        </p:nvPicPr>
        <p:blipFill rotWithShape="1">
          <a:blip r:embed="rId3">
            <a:alphaModFix/>
          </a:blip>
          <a:srcRect b="0" l="0" r="0" t="0"/>
          <a:stretch/>
        </p:blipFill>
        <p:spPr>
          <a:xfrm>
            <a:off x="2015412" y="6404073"/>
            <a:ext cx="10176588" cy="447512"/>
          </a:xfrm>
          <a:prstGeom prst="rect">
            <a:avLst/>
          </a:prstGeom>
          <a:noFill/>
          <a:ln>
            <a:noFill/>
          </a:ln>
        </p:spPr>
      </p:pic>
      <p:pic>
        <p:nvPicPr>
          <p:cNvPr id="138" name="Google Shape;138;p19"/>
          <p:cNvPicPr preferRelativeResize="0"/>
          <p:nvPr/>
        </p:nvPicPr>
        <p:blipFill rotWithShape="1">
          <a:blip r:embed="rId4">
            <a:alphaModFix/>
          </a:blip>
          <a:srcRect b="0" l="0" r="0" t="0"/>
          <a:stretch/>
        </p:blipFill>
        <p:spPr>
          <a:xfrm>
            <a:off x="-29010" y="5837756"/>
            <a:ext cx="5260433" cy="1013829"/>
          </a:xfrm>
          <a:prstGeom prst="rect">
            <a:avLst/>
          </a:prstGeom>
          <a:noFill/>
          <a:ln>
            <a:noFill/>
          </a:ln>
        </p:spPr>
      </p:pic>
      <p:pic>
        <p:nvPicPr>
          <p:cNvPr id="139" name="Google Shape;139;p19"/>
          <p:cNvPicPr preferRelativeResize="0"/>
          <p:nvPr/>
        </p:nvPicPr>
        <p:blipFill rotWithShape="1">
          <a:blip r:embed="rId5">
            <a:alphaModFix/>
          </a:blip>
          <a:srcRect b="0" l="0" r="0" t="0"/>
          <a:stretch/>
        </p:blipFill>
        <p:spPr>
          <a:xfrm>
            <a:off x="10587136" y="1"/>
            <a:ext cx="1604864" cy="1604864"/>
          </a:xfrm>
          <a:prstGeom prst="rect">
            <a:avLst/>
          </a:prstGeom>
          <a:noFill/>
          <a:ln>
            <a:noFill/>
          </a:ln>
        </p:spPr>
      </p:pic>
      <p:pic>
        <p:nvPicPr>
          <p:cNvPr id="140" name="Google Shape;140;p19"/>
          <p:cNvPicPr preferRelativeResize="0"/>
          <p:nvPr/>
        </p:nvPicPr>
        <p:blipFill rotWithShape="1">
          <a:blip r:embed="rId6">
            <a:alphaModFix/>
          </a:blip>
          <a:srcRect b="0" l="0" r="0" t="0"/>
          <a:stretch/>
        </p:blipFill>
        <p:spPr>
          <a:xfrm>
            <a:off x="7275845" y="3811441"/>
            <a:ext cx="4916155" cy="3040144"/>
          </a:xfrm>
          <a:prstGeom prst="rect">
            <a:avLst/>
          </a:prstGeom>
          <a:noFill/>
          <a:ln>
            <a:noFill/>
          </a:ln>
        </p:spPr>
      </p:pic>
      <p:pic>
        <p:nvPicPr>
          <p:cNvPr id="141" name="Google Shape;141;p19"/>
          <p:cNvPicPr preferRelativeResize="0"/>
          <p:nvPr/>
        </p:nvPicPr>
        <p:blipFill rotWithShape="1">
          <a:blip r:embed="rId7">
            <a:alphaModFix/>
          </a:blip>
          <a:srcRect b="0" l="0" r="0" t="0"/>
          <a:stretch/>
        </p:blipFill>
        <p:spPr>
          <a:xfrm>
            <a:off x="10579118" y="5542384"/>
            <a:ext cx="1612882" cy="1309201"/>
          </a:xfrm>
          <a:prstGeom prst="rect">
            <a:avLst/>
          </a:prstGeom>
          <a:noFill/>
          <a:ln>
            <a:noFill/>
          </a:ln>
        </p:spPr>
      </p:pic>
      <p:pic>
        <p:nvPicPr>
          <p:cNvPr id="142" name="Google Shape;142;p19"/>
          <p:cNvPicPr preferRelativeResize="0"/>
          <p:nvPr/>
        </p:nvPicPr>
        <p:blipFill rotWithShape="1">
          <a:blip r:embed="rId8">
            <a:alphaModFix/>
          </a:blip>
          <a:srcRect b="0" l="0" r="0" t="0"/>
          <a:stretch/>
        </p:blipFill>
        <p:spPr>
          <a:xfrm>
            <a:off x="6096000" y="6260762"/>
            <a:ext cx="1596371" cy="307664"/>
          </a:xfrm>
          <a:prstGeom prst="rect">
            <a:avLst/>
          </a:prstGeom>
          <a:noFill/>
          <a:ln>
            <a:noFill/>
          </a:ln>
        </p:spPr>
      </p:pic>
      <p:sp>
        <p:nvSpPr>
          <p:cNvPr id="143" name="Google Shape;143;p19"/>
          <p:cNvSpPr txBox="1"/>
          <p:nvPr/>
        </p:nvSpPr>
        <p:spPr>
          <a:xfrm>
            <a:off x="606581" y="854576"/>
            <a:ext cx="5156658" cy="4637631"/>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lt1"/>
              </a:buClr>
              <a:buSzPts val="1800"/>
              <a:buFont typeface="Arial"/>
              <a:buNone/>
            </a:pPr>
            <a:r>
              <a:rPr b="1" i="0" lang="es-MX" sz="1800" u="none" strike="noStrike">
                <a:solidFill>
                  <a:schemeClr val="lt1"/>
                </a:solidFill>
                <a:latin typeface="Arial"/>
                <a:ea typeface="Arial"/>
                <a:cs typeface="Arial"/>
                <a:sym typeface="Arial"/>
              </a:rPr>
              <a:t>Artículo </a:t>
            </a:r>
            <a:r>
              <a:rPr b="1" lang="es-MX" sz="1800" u="none">
                <a:solidFill>
                  <a:schemeClr val="lt1"/>
                </a:solidFill>
                <a:latin typeface="Arial"/>
                <a:ea typeface="Arial"/>
                <a:cs typeface="Arial"/>
                <a:sym typeface="Arial"/>
              </a:rPr>
              <a:t>21</a:t>
            </a:r>
            <a:r>
              <a:rPr lang="es-MX" sz="1700" u="none">
                <a:solidFill>
                  <a:srgbClr val="340049"/>
                </a:solidFill>
                <a:latin typeface="Arial"/>
                <a:ea typeface="Arial"/>
                <a:cs typeface="Arial"/>
                <a:sym typeface="Arial"/>
              </a:rPr>
              <a:t>.- La educación será de acceso universal en todos sus niveles y obligatoria desde el nivel básico hasta la educación media.</a:t>
            </a:r>
            <a:endParaRPr/>
          </a:p>
          <a:p>
            <a:pPr indent="0" lvl="0" marL="0" marR="0" rtl="0" algn="just">
              <a:lnSpc>
                <a:spcPct val="90000"/>
              </a:lnSpc>
              <a:spcBef>
                <a:spcPts val="2400"/>
              </a:spcBef>
              <a:spcAft>
                <a:spcPts val="0"/>
              </a:spcAft>
              <a:buClr>
                <a:srgbClr val="340049"/>
              </a:buClr>
              <a:buSzPts val="1700"/>
              <a:buFont typeface="Arial"/>
              <a:buNone/>
            </a:pPr>
            <a:r>
              <a:rPr lang="es-MX" sz="1700" u="none">
                <a:solidFill>
                  <a:srgbClr val="340049"/>
                </a:solidFill>
                <a:latin typeface="Arial"/>
                <a:ea typeface="Arial"/>
                <a:cs typeface="Arial"/>
                <a:sym typeface="Arial"/>
              </a:rPr>
              <a:t>El Sistema Nacional de Educación estará integrado por los establecimientos e instituciones de educación parvularia, básica, media y superior, creadas o reconocidas por el Estado. Se articulará bajo el principio de colaboración y tendrá como centro la experiencia de </a:t>
            </a:r>
            <a:r>
              <a:rPr lang="es-MX" sz="1700" u="none">
                <a:solidFill>
                  <a:srgbClr val="30015F"/>
                </a:solidFill>
                <a:latin typeface="Arial"/>
                <a:ea typeface="Arial"/>
                <a:cs typeface="Arial"/>
                <a:sym typeface="Arial"/>
              </a:rPr>
              <a:t>aprendizaje</a:t>
            </a:r>
            <a:r>
              <a:rPr lang="es-MX" sz="1700" u="none">
                <a:solidFill>
                  <a:srgbClr val="340049"/>
                </a:solidFill>
                <a:latin typeface="Arial"/>
                <a:ea typeface="Arial"/>
                <a:cs typeface="Arial"/>
                <a:sym typeface="Arial"/>
              </a:rPr>
              <a:t> de los estudiantes. El Estado ejercerá labores de coordinación, regulación, mejoramiento y supervigilancia del Sistema. La ley establecerá los requisitos para el reconocimiento oficial de los establecimientos educacionales.</a:t>
            </a:r>
            <a:endParaRPr/>
          </a:p>
          <a:p>
            <a:pPr indent="0" lvl="0" marL="0" marR="0" rtl="0" algn="just">
              <a:lnSpc>
                <a:spcPct val="90000"/>
              </a:lnSpc>
              <a:spcBef>
                <a:spcPts val="2400"/>
              </a:spcBef>
              <a:spcAft>
                <a:spcPts val="0"/>
              </a:spcAft>
              <a:buClr>
                <a:srgbClr val="340049"/>
              </a:buClr>
              <a:buSzPts val="1700"/>
              <a:buFont typeface="Arial"/>
              <a:buNone/>
            </a:pPr>
            <a:r>
              <a:rPr lang="es-MX" sz="1700" u="none">
                <a:solidFill>
                  <a:srgbClr val="340049"/>
                </a:solidFill>
                <a:latin typeface="Arial"/>
                <a:ea typeface="Arial"/>
                <a:cs typeface="Arial"/>
                <a:sym typeface="Arial"/>
              </a:rPr>
              <a:t>Las instituciones que lo conforman estarán sujetas al régimen común que fije la ley, serán de carácter democrático, no podrán discriminar en su acceso, se regirán por los fines y principios de este derecho, y tendrán prohibida toda forma de lucro.</a:t>
            </a:r>
            <a:endParaRPr/>
          </a:p>
          <a:p>
            <a:pPr indent="0" lvl="0" marL="0" marR="0" rtl="0" algn="just">
              <a:lnSpc>
                <a:spcPct val="90000"/>
              </a:lnSpc>
              <a:spcBef>
                <a:spcPts val="2400"/>
              </a:spcBef>
              <a:spcAft>
                <a:spcPts val="0"/>
              </a:spcAft>
              <a:buClr>
                <a:srgbClr val="FFD00D"/>
              </a:buClr>
              <a:buSzPts val="1700"/>
              <a:buFont typeface="Arial"/>
              <a:buNone/>
            </a:pPr>
            <a:r>
              <a:t/>
            </a:r>
            <a:endParaRPr sz="1700" u="none">
              <a:solidFill>
                <a:srgbClr val="340049"/>
              </a:solidFill>
              <a:latin typeface="Arial"/>
              <a:ea typeface="Arial"/>
              <a:cs typeface="Arial"/>
              <a:sym typeface="Arial"/>
            </a:endParaRPr>
          </a:p>
          <a:p>
            <a:pPr indent="0" lvl="0" marL="0" marR="0" rtl="0" algn="just">
              <a:lnSpc>
                <a:spcPct val="90000"/>
              </a:lnSpc>
              <a:spcBef>
                <a:spcPts val="2400"/>
              </a:spcBef>
              <a:spcAft>
                <a:spcPts val="0"/>
              </a:spcAft>
              <a:buClr>
                <a:srgbClr val="FFD00D"/>
              </a:buClr>
              <a:buSzPts val="1700"/>
              <a:buFont typeface="Arial"/>
              <a:buNone/>
            </a:pPr>
            <a:r>
              <a:t/>
            </a:r>
            <a:endParaRPr sz="1700" u="none">
              <a:solidFill>
                <a:srgbClr val="340049"/>
              </a:solidFill>
              <a:latin typeface="Arial"/>
              <a:ea typeface="Arial"/>
              <a:cs typeface="Arial"/>
              <a:sym typeface="Arial"/>
            </a:endParaRPr>
          </a:p>
        </p:txBody>
      </p:sp>
      <p:sp>
        <p:nvSpPr>
          <p:cNvPr id="144" name="Google Shape;144;p19"/>
          <p:cNvSpPr txBox="1"/>
          <p:nvPr>
            <p:ph idx="4294967295" type="body"/>
          </p:nvPr>
        </p:nvSpPr>
        <p:spPr>
          <a:xfrm>
            <a:off x="6096000" y="285725"/>
            <a:ext cx="5234687" cy="501506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340049"/>
              </a:buClr>
              <a:buSzPts val="1600"/>
              <a:buNone/>
            </a:pPr>
            <a:r>
              <a:rPr b="0" i="0" lang="es-MX" sz="1600" u="none" strike="noStrike">
                <a:solidFill>
                  <a:srgbClr val="340049"/>
                </a:solidFill>
                <a:latin typeface="Arial"/>
                <a:ea typeface="Arial"/>
                <a:cs typeface="Arial"/>
                <a:sym typeface="Arial"/>
              </a:rPr>
              <a:t>Este Sistema promoverá la diversidad de saberes artísticos, ecológicos, culturales y filosóficos que conviven en el país.</a:t>
            </a:r>
            <a:endParaRPr/>
          </a:p>
          <a:p>
            <a:pPr indent="0" lvl="0" marL="0" rtl="0" algn="just">
              <a:lnSpc>
                <a:spcPct val="90000"/>
              </a:lnSpc>
              <a:spcBef>
                <a:spcPts val="2400"/>
              </a:spcBef>
              <a:spcAft>
                <a:spcPts val="0"/>
              </a:spcAft>
              <a:buClr>
                <a:srgbClr val="340049"/>
              </a:buClr>
              <a:buSzPts val="1600"/>
              <a:buNone/>
            </a:pPr>
            <a:r>
              <a:rPr b="0" i="0" lang="es-MX" sz="1600" u="none" strike="noStrike">
                <a:solidFill>
                  <a:srgbClr val="340049"/>
                </a:solidFill>
                <a:latin typeface="Arial"/>
                <a:ea typeface="Arial"/>
                <a:cs typeface="Arial"/>
                <a:sym typeface="Arial"/>
              </a:rPr>
              <a:t>El Estado deberá brindar oportunidades y apoyos adicionales a quienes están en situación de discapacidad y en riesgo de exclusión.</a:t>
            </a:r>
            <a:endParaRPr/>
          </a:p>
          <a:p>
            <a:pPr indent="0" lvl="0" marL="0" rtl="0" algn="just">
              <a:lnSpc>
                <a:spcPct val="90000"/>
              </a:lnSpc>
              <a:spcBef>
                <a:spcPts val="2400"/>
              </a:spcBef>
              <a:spcAft>
                <a:spcPts val="0"/>
              </a:spcAft>
              <a:buClr>
                <a:srgbClr val="340049"/>
              </a:buClr>
              <a:buSzPts val="1600"/>
              <a:buNone/>
            </a:pPr>
            <a:r>
              <a:rPr b="0" i="0" lang="es-MX" sz="1600" u="none" strike="noStrike">
                <a:solidFill>
                  <a:srgbClr val="340049"/>
                </a:solidFill>
                <a:latin typeface="Arial"/>
                <a:ea typeface="Arial"/>
                <a:cs typeface="Arial"/>
                <a:sym typeface="Arial"/>
              </a:rPr>
              <a:t>El Estado deberá articular, gestionar y financiar un Sistema de Educación Pública, de carácter laico y gratuito, compuesto por establecimientos e instituciones estatales de todos los niveles y modalidades educativas. La educación pública constituye el eje estratégico del Sistema Nacional de Educación; su ampliación y fortalecimiento es un deber primordial del Estado.</a:t>
            </a:r>
            <a:endParaRPr/>
          </a:p>
        </p:txBody>
      </p:sp>
      <p:sp>
        <p:nvSpPr>
          <p:cNvPr id="145" name="Google Shape;145;p19"/>
          <p:cNvSpPr txBox="1"/>
          <p:nvPr/>
        </p:nvSpPr>
        <p:spPr>
          <a:xfrm>
            <a:off x="606581" y="259701"/>
            <a:ext cx="489275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800">
                <a:solidFill>
                  <a:schemeClr val="lt1"/>
                </a:solidFill>
                <a:latin typeface="Arial"/>
                <a:ea typeface="Arial"/>
                <a:cs typeface="Arial"/>
                <a:sym typeface="Arial"/>
              </a:rPr>
              <a:t>ACCESO A LA EDUCACIÓN</a:t>
            </a:r>
            <a:endParaRPr b="1" sz="28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92DE"/>
        </a:solidFill>
      </p:bgPr>
    </p:bg>
    <p:spTree>
      <p:nvGrpSpPr>
        <p:cNvPr id="149" name="Shape 149"/>
        <p:cNvGrpSpPr/>
        <p:nvPr/>
      </p:nvGrpSpPr>
      <p:grpSpPr>
        <a:xfrm>
          <a:off x="0" y="0"/>
          <a:ext cx="0" cy="0"/>
          <a:chOff x="0" y="0"/>
          <a:chExt cx="0" cy="0"/>
        </a:xfrm>
      </p:grpSpPr>
      <p:pic>
        <p:nvPicPr>
          <p:cNvPr id="150" name="Google Shape;150;p20"/>
          <p:cNvPicPr preferRelativeResize="0"/>
          <p:nvPr/>
        </p:nvPicPr>
        <p:blipFill rotWithShape="1">
          <a:blip r:embed="rId3">
            <a:alphaModFix/>
          </a:blip>
          <a:srcRect b="0" l="0" r="0" t="0"/>
          <a:stretch/>
        </p:blipFill>
        <p:spPr>
          <a:xfrm>
            <a:off x="2015412" y="6404073"/>
            <a:ext cx="10176588" cy="447512"/>
          </a:xfrm>
          <a:prstGeom prst="rect">
            <a:avLst/>
          </a:prstGeom>
          <a:noFill/>
          <a:ln>
            <a:noFill/>
          </a:ln>
        </p:spPr>
      </p:pic>
      <p:pic>
        <p:nvPicPr>
          <p:cNvPr id="151" name="Google Shape;151;p20"/>
          <p:cNvPicPr preferRelativeResize="0"/>
          <p:nvPr/>
        </p:nvPicPr>
        <p:blipFill rotWithShape="1">
          <a:blip r:embed="rId4">
            <a:alphaModFix/>
          </a:blip>
          <a:srcRect b="0" l="0" r="0" t="0"/>
          <a:stretch/>
        </p:blipFill>
        <p:spPr>
          <a:xfrm>
            <a:off x="-29010" y="5837756"/>
            <a:ext cx="5260433" cy="1013829"/>
          </a:xfrm>
          <a:prstGeom prst="rect">
            <a:avLst/>
          </a:prstGeom>
          <a:noFill/>
          <a:ln>
            <a:noFill/>
          </a:ln>
        </p:spPr>
      </p:pic>
      <p:pic>
        <p:nvPicPr>
          <p:cNvPr id="152" name="Google Shape;152;p20"/>
          <p:cNvPicPr preferRelativeResize="0"/>
          <p:nvPr/>
        </p:nvPicPr>
        <p:blipFill rotWithShape="1">
          <a:blip r:embed="rId5">
            <a:alphaModFix/>
          </a:blip>
          <a:srcRect b="0" l="0" r="0" t="0"/>
          <a:stretch/>
        </p:blipFill>
        <p:spPr>
          <a:xfrm>
            <a:off x="10587136" y="1"/>
            <a:ext cx="1604864" cy="1604864"/>
          </a:xfrm>
          <a:prstGeom prst="rect">
            <a:avLst/>
          </a:prstGeom>
          <a:noFill/>
          <a:ln>
            <a:noFill/>
          </a:ln>
        </p:spPr>
      </p:pic>
      <p:pic>
        <p:nvPicPr>
          <p:cNvPr id="153" name="Google Shape;153;p20"/>
          <p:cNvPicPr preferRelativeResize="0"/>
          <p:nvPr/>
        </p:nvPicPr>
        <p:blipFill rotWithShape="1">
          <a:blip r:embed="rId6">
            <a:alphaModFix/>
          </a:blip>
          <a:srcRect b="0" l="0" r="0" t="0"/>
          <a:stretch/>
        </p:blipFill>
        <p:spPr>
          <a:xfrm>
            <a:off x="7103706" y="4020781"/>
            <a:ext cx="4916155" cy="3040144"/>
          </a:xfrm>
          <a:prstGeom prst="rect">
            <a:avLst/>
          </a:prstGeom>
          <a:noFill/>
          <a:ln>
            <a:noFill/>
          </a:ln>
        </p:spPr>
      </p:pic>
      <p:pic>
        <p:nvPicPr>
          <p:cNvPr id="154" name="Google Shape;154;p20"/>
          <p:cNvPicPr preferRelativeResize="0"/>
          <p:nvPr/>
        </p:nvPicPr>
        <p:blipFill rotWithShape="1">
          <a:blip r:embed="rId7">
            <a:alphaModFix/>
          </a:blip>
          <a:srcRect b="0" l="0" r="0" t="0"/>
          <a:stretch/>
        </p:blipFill>
        <p:spPr>
          <a:xfrm>
            <a:off x="10579118" y="5542384"/>
            <a:ext cx="1612882" cy="1309201"/>
          </a:xfrm>
          <a:prstGeom prst="rect">
            <a:avLst/>
          </a:prstGeom>
          <a:noFill/>
          <a:ln>
            <a:noFill/>
          </a:ln>
        </p:spPr>
      </p:pic>
      <p:pic>
        <p:nvPicPr>
          <p:cNvPr id="155" name="Google Shape;155;p20"/>
          <p:cNvPicPr preferRelativeResize="0"/>
          <p:nvPr/>
        </p:nvPicPr>
        <p:blipFill rotWithShape="1">
          <a:blip r:embed="rId8">
            <a:alphaModFix/>
          </a:blip>
          <a:srcRect b="0" l="0" r="0" t="0"/>
          <a:stretch/>
        </p:blipFill>
        <p:spPr>
          <a:xfrm>
            <a:off x="6096000" y="6260762"/>
            <a:ext cx="1596371" cy="307664"/>
          </a:xfrm>
          <a:prstGeom prst="rect">
            <a:avLst/>
          </a:prstGeom>
          <a:noFill/>
          <a:ln>
            <a:noFill/>
          </a:ln>
        </p:spPr>
      </p:pic>
      <p:sp>
        <p:nvSpPr>
          <p:cNvPr id="156" name="Google Shape;156;p20"/>
          <p:cNvSpPr/>
          <p:nvPr/>
        </p:nvSpPr>
        <p:spPr>
          <a:xfrm>
            <a:off x="839757" y="1773956"/>
            <a:ext cx="10023861" cy="304698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s-MX" sz="2400">
                <a:solidFill>
                  <a:schemeClr val="lt1"/>
                </a:solidFill>
                <a:latin typeface="Arial"/>
                <a:ea typeface="Arial"/>
                <a:cs typeface="Arial"/>
                <a:sym typeface="Arial"/>
              </a:rPr>
              <a:t>Artículo 74</a:t>
            </a:r>
            <a:r>
              <a:rPr lang="es-MX" sz="2400">
                <a:solidFill>
                  <a:srgbClr val="340049"/>
                </a:solidFill>
                <a:latin typeface="Arial"/>
                <a:ea typeface="Arial"/>
                <a:cs typeface="Arial"/>
                <a:sym typeface="Arial"/>
              </a:rPr>
              <a:t>.- La Constitución reconoce el derecho de las y los integrantes de cada comunidad educativa a participar en las definiciones del proyecto educativo y en las decisiones de cada establecimiento, así como en el diseño, implementación y evaluación de la política educacional local y nacional para el ejercicio del derecho a la educación. La ley especificará las condiciones, órganos y procedimientos que permitan asegurar la participación vinculante de las y los integrantes de la comunidad educativa.</a:t>
            </a:r>
            <a:endParaRPr/>
          </a:p>
        </p:txBody>
      </p:sp>
      <p:sp>
        <p:nvSpPr>
          <p:cNvPr id="157" name="Google Shape;157;p20"/>
          <p:cNvSpPr txBox="1"/>
          <p:nvPr/>
        </p:nvSpPr>
        <p:spPr>
          <a:xfrm>
            <a:off x="839757" y="1121465"/>
            <a:ext cx="84823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800">
                <a:solidFill>
                  <a:schemeClr val="lt1"/>
                </a:solidFill>
                <a:latin typeface="Arial"/>
                <a:ea typeface="Arial"/>
                <a:cs typeface="Arial"/>
                <a:sym typeface="Arial"/>
              </a:rPr>
              <a:t>PARTICIPACIÓN Y COMUNIDADES EDUCATIVAS</a:t>
            </a:r>
            <a:endParaRPr b="1" sz="28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92DE"/>
        </a:solidFill>
      </p:bgPr>
    </p:bg>
    <p:spTree>
      <p:nvGrpSpPr>
        <p:cNvPr id="161" name="Shape 161"/>
        <p:cNvGrpSpPr/>
        <p:nvPr/>
      </p:nvGrpSpPr>
      <p:grpSpPr>
        <a:xfrm>
          <a:off x="0" y="0"/>
          <a:ext cx="0" cy="0"/>
          <a:chOff x="0" y="0"/>
          <a:chExt cx="0" cy="0"/>
        </a:xfrm>
      </p:grpSpPr>
      <p:pic>
        <p:nvPicPr>
          <p:cNvPr id="162" name="Google Shape;162;p21"/>
          <p:cNvPicPr preferRelativeResize="0"/>
          <p:nvPr/>
        </p:nvPicPr>
        <p:blipFill rotWithShape="1">
          <a:blip r:embed="rId3">
            <a:alphaModFix/>
          </a:blip>
          <a:srcRect b="0" l="0" r="0" t="0"/>
          <a:stretch/>
        </p:blipFill>
        <p:spPr>
          <a:xfrm>
            <a:off x="2015412" y="6404073"/>
            <a:ext cx="10176588" cy="447512"/>
          </a:xfrm>
          <a:prstGeom prst="rect">
            <a:avLst/>
          </a:prstGeom>
          <a:noFill/>
          <a:ln>
            <a:noFill/>
          </a:ln>
        </p:spPr>
      </p:pic>
      <p:pic>
        <p:nvPicPr>
          <p:cNvPr id="163" name="Google Shape;163;p21"/>
          <p:cNvPicPr preferRelativeResize="0"/>
          <p:nvPr/>
        </p:nvPicPr>
        <p:blipFill rotWithShape="1">
          <a:blip r:embed="rId4">
            <a:alphaModFix/>
          </a:blip>
          <a:srcRect b="0" l="0" r="0" t="0"/>
          <a:stretch/>
        </p:blipFill>
        <p:spPr>
          <a:xfrm>
            <a:off x="-29010" y="5837756"/>
            <a:ext cx="5260433" cy="1013829"/>
          </a:xfrm>
          <a:prstGeom prst="rect">
            <a:avLst/>
          </a:prstGeom>
          <a:noFill/>
          <a:ln>
            <a:noFill/>
          </a:ln>
        </p:spPr>
      </p:pic>
      <p:pic>
        <p:nvPicPr>
          <p:cNvPr id="164" name="Google Shape;164;p21"/>
          <p:cNvPicPr preferRelativeResize="0"/>
          <p:nvPr/>
        </p:nvPicPr>
        <p:blipFill rotWithShape="1">
          <a:blip r:embed="rId5">
            <a:alphaModFix/>
          </a:blip>
          <a:srcRect b="0" l="0" r="0" t="0"/>
          <a:stretch/>
        </p:blipFill>
        <p:spPr>
          <a:xfrm>
            <a:off x="10587136" y="1"/>
            <a:ext cx="1604864" cy="1604864"/>
          </a:xfrm>
          <a:prstGeom prst="rect">
            <a:avLst/>
          </a:prstGeom>
          <a:noFill/>
          <a:ln>
            <a:noFill/>
          </a:ln>
        </p:spPr>
      </p:pic>
      <p:pic>
        <p:nvPicPr>
          <p:cNvPr id="165" name="Google Shape;165;p21"/>
          <p:cNvPicPr preferRelativeResize="0"/>
          <p:nvPr/>
        </p:nvPicPr>
        <p:blipFill rotWithShape="1">
          <a:blip r:embed="rId6">
            <a:alphaModFix/>
          </a:blip>
          <a:srcRect b="0" l="0" r="0" t="0"/>
          <a:stretch/>
        </p:blipFill>
        <p:spPr>
          <a:xfrm>
            <a:off x="7275845" y="3811441"/>
            <a:ext cx="4916155" cy="3040144"/>
          </a:xfrm>
          <a:prstGeom prst="rect">
            <a:avLst/>
          </a:prstGeom>
          <a:noFill/>
          <a:ln>
            <a:noFill/>
          </a:ln>
        </p:spPr>
      </p:pic>
      <p:pic>
        <p:nvPicPr>
          <p:cNvPr id="166" name="Google Shape;166;p21"/>
          <p:cNvPicPr preferRelativeResize="0"/>
          <p:nvPr/>
        </p:nvPicPr>
        <p:blipFill rotWithShape="1">
          <a:blip r:embed="rId7">
            <a:alphaModFix/>
          </a:blip>
          <a:srcRect b="0" l="0" r="0" t="0"/>
          <a:stretch/>
        </p:blipFill>
        <p:spPr>
          <a:xfrm>
            <a:off x="10579118" y="5542384"/>
            <a:ext cx="1612882" cy="1309201"/>
          </a:xfrm>
          <a:prstGeom prst="rect">
            <a:avLst/>
          </a:prstGeom>
          <a:noFill/>
          <a:ln>
            <a:noFill/>
          </a:ln>
        </p:spPr>
      </p:pic>
      <p:pic>
        <p:nvPicPr>
          <p:cNvPr id="167" name="Google Shape;167;p21"/>
          <p:cNvPicPr preferRelativeResize="0"/>
          <p:nvPr/>
        </p:nvPicPr>
        <p:blipFill rotWithShape="1">
          <a:blip r:embed="rId8">
            <a:alphaModFix/>
          </a:blip>
          <a:srcRect b="0" l="0" r="0" t="0"/>
          <a:stretch/>
        </p:blipFill>
        <p:spPr>
          <a:xfrm>
            <a:off x="6096000" y="6260762"/>
            <a:ext cx="1596371" cy="307664"/>
          </a:xfrm>
          <a:prstGeom prst="rect">
            <a:avLst/>
          </a:prstGeom>
          <a:noFill/>
          <a:ln>
            <a:noFill/>
          </a:ln>
        </p:spPr>
      </p:pic>
      <p:sp>
        <p:nvSpPr>
          <p:cNvPr id="168" name="Google Shape;168;p21"/>
          <p:cNvSpPr/>
          <p:nvPr/>
        </p:nvSpPr>
        <p:spPr>
          <a:xfrm>
            <a:off x="762059" y="1364895"/>
            <a:ext cx="10770299" cy="341632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MX" sz="2400">
                <a:solidFill>
                  <a:srgbClr val="30015F"/>
                </a:solidFill>
                <a:latin typeface="Arial"/>
                <a:ea typeface="Arial"/>
                <a:cs typeface="Arial"/>
                <a:sym typeface="Arial"/>
              </a:rPr>
              <a:t>La Constitución garantiza la libertad de enseñanza y es deber del Estado respetarla.</a:t>
            </a:r>
            <a:endParaRPr/>
          </a:p>
          <a:p>
            <a:pPr indent="0" lvl="0" marL="0" marR="0" rtl="0" algn="just">
              <a:spcBef>
                <a:spcPts val="0"/>
              </a:spcBef>
              <a:spcAft>
                <a:spcPts val="0"/>
              </a:spcAft>
              <a:buNone/>
            </a:pPr>
            <a:r>
              <a:rPr lang="es-MX" sz="2400">
                <a:solidFill>
                  <a:srgbClr val="30015F"/>
                </a:solidFill>
                <a:latin typeface="Arial"/>
                <a:ea typeface="Arial"/>
                <a:cs typeface="Arial"/>
                <a:sym typeface="Arial"/>
              </a:rPr>
              <a:t>Ésta comprende la libertad de padres, madres, apoderados y apoderadas a elegir el tipo de educación de las personas a su cargo, respetando el interés superior y la autonomía progresiva de niños, niñas y adolescentes.</a:t>
            </a:r>
            <a:endParaRPr/>
          </a:p>
          <a:p>
            <a:pPr indent="0" lvl="0" marL="0" marR="0" rtl="0" algn="just">
              <a:spcBef>
                <a:spcPts val="0"/>
              </a:spcBef>
              <a:spcAft>
                <a:spcPts val="0"/>
              </a:spcAft>
              <a:buNone/>
            </a:pPr>
            <a:r>
              <a:rPr lang="es-MX" sz="2400">
                <a:solidFill>
                  <a:srgbClr val="30015F"/>
                </a:solidFill>
                <a:latin typeface="Arial"/>
                <a:ea typeface="Arial"/>
                <a:cs typeface="Arial"/>
                <a:sym typeface="Arial"/>
              </a:rPr>
              <a:t>Las y los profesores y educadores son titulares de la libertad de cátedra en el ejercicio de sus funciones, en el marco de los fines y principios de la educación.</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69" name="Google Shape;169;p21"/>
          <p:cNvSpPr txBox="1"/>
          <p:nvPr/>
        </p:nvSpPr>
        <p:spPr>
          <a:xfrm>
            <a:off x="762059" y="684737"/>
            <a:ext cx="49060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800">
                <a:solidFill>
                  <a:schemeClr val="lt1"/>
                </a:solidFill>
                <a:latin typeface="Arial"/>
                <a:ea typeface="Arial"/>
                <a:cs typeface="Arial"/>
                <a:sym typeface="Arial"/>
              </a:rPr>
              <a:t>LIBERTAD DE ENSEÑANZA</a:t>
            </a:r>
            <a:endParaRPr b="1" sz="2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