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8" r:id="rId3"/>
    <p:sldId id="260" r:id="rId4"/>
    <p:sldId id="291" r:id="rId5"/>
    <p:sldId id="292" r:id="rId6"/>
    <p:sldId id="293" r:id="rId7"/>
    <p:sldId id="294" r:id="rId8"/>
    <p:sldId id="295" r:id="rId9"/>
    <p:sldId id="259" r:id="rId10"/>
    <p:sldId id="276" r:id="rId11"/>
  </p:sldIdLst>
  <p:sldSz cx="24384000" cy="13716000"/>
  <p:notesSz cx="6858000" cy="9144000"/>
  <p:embeddedFontLst>
    <p:embeddedFont>
      <p:font typeface="Bebas Neue" panose="020B0606020202050201" pitchFamily="34" charset="7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  <p:embeddedFont>
      <p:font typeface="Helvetica Neue Light" panose="02000403000000020004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68A327-6F81-4A09-A9E8-4638EBB1B837}">
  <a:tblStyle styleId="{1A68A327-6F81-4A09-A9E8-4638EBB1B8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/>
    <p:restoredTop sz="94599"/>
  </p:normalViewPr>
  <p:slideViewPr>
    <p:cSldViewPr snapToGrid="0" snapToObjects="1">
      <p:cViewPr varScale="1">
        <p:scale>
          <a:sx n="46" d="100"/>
          <a:sy n="46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bab5669fa_1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10bab5669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975eb3796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0975eb37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975eb3796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0975eb37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04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975eb3796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0975eb37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36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975eb3796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0975eb37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75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975eb3796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0975eb37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30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975eb3796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0975eb37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490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subtítu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marL="2743200" lvl="5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sz="2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vertical)">
  <p:cSld name="Foto (vertical)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6231433" y="863203"/>
            <a:ext cx="17439682" cy="11626455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marL="2743200" lvl="5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(arriba)">
  <p:cSld name="Título (arriba)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>
            <a:spLocks noGrp="1"/>
          </p:cNvSpPr>
          <p:nvPr>
            <p:ph type="pic" idx="2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1pPr>
            <a:lvl2pPr marL="914400" lvl="1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2pPr>
            <a:lvl3pPr marL="1371600" lvl="2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3pPr>
            <a:lvl4pPr marL="1828800" lvl="3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4pPr>
            <a:lvl5pPr marL="2286000" lvl="4" indent="-57848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5pPr>
            <a:lvl6pPr marL="2743200" lvl="5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sz="22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ñetas">
  <p:cSld name="Viñeta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fotos">
  <p:cSld name="3 fo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>
            <a:spLocks noGrp="1"/>
          </p:cNvSpPr>
          <p:nvPr>
            <p:ph type="pic" idx="3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8"/>
          <p:cNvSpPr>
            <a:spLocks noGrp="1"/>
          </p:cNvSpPr>
          <p:nvPr>
            <p:ph type="pic" idx="4"/>
          </p:nvPr>
        </p:nvSpPr>
        <p:spPr>
          <a:xfrm>
            <a:off x="-291704" y="1250156"/>
            <a:ext cx="16850319" cy="1123354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1712269" y="0"/>
            <a:ext cx="20959464" cy="13983891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1</a:t>
            </a:fld>
            <a:endParaRPr dirty="0"/>
          </a:p>
        </p:txBody>
      </p:sp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3AB495-568F-4F4C-A5E9-0B88CB349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08" y="6297689"/>
            <a:ext cx="4519591" cy="32115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7E4F44-1656-F749-9449-0782B34350D9}"/>
              </a:ext>
            </a:extLst>
          </p:cNvPr>
          <p:cNvSpPr txBox="1"/>
          <p:nvPr/>
        </p:nvSpPr>
        <p:spPr>
          <a:xfrm>
            <a:off x="6894575" y="10899347"/>
            <a:ext cx="105852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buSzPts val="1018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Secretaría de Participación Popular</a:t>
            </a:r>
          </a:p>
          <a:p>
            <a:pPr lvl="0" algn="ctr">
              <a:lnSpc>
                <a:spcPct val="80000"/>
              </a:lnSpc>
              <a:buSzPts val="1018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Marzo 2022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6533F5-F634-1243-9057-781CB116CEDF}"/>
              </a:ext>
            </a:extLst>
          </p:cNvPr>
          <p:cNvSpPr/>
          <p:nvPr/>
        </p:nvSpPr>
        <p:spPr>
          <a:xfrm>
            <a:off x="-4797" y="2235826"/>
            <a:ext cx="24384000" cy="2690935"/>
          </a:xfrm>
          <a:prstGeom prst="rect">
            <a:avLst/>
          </a:prstGeom>
          <a:solidFill>
            <a:srgbClr val="2F6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Google Shape;53;p12"/>
          <p:cNvSpPr txBox="1"/>
          <p:nvPr/>
        </p:nvSpPr>
        <p:spPr>
          <a:xfrm>
            <a:off x="2027515" y="2564496"/>
            <a:ext cx="20319377" cy="236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419" sz="6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¿CÓMO PARTICIPAR EN LOS </a:t>
            </a:r>
          </a:p>
          <a:p>
            <a:pPr algn="ctr">
              <a:spcBef>
                <a:spcPts val="600"/>
              </a:spcBef>
            </a:pPr>
            <a:r>
              <a:rPr lang="es-419" sz="6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ENCUENTROS CONSTITUYENTES? </a:t>
            </a:r>
            <a:endParaRPr lang="es-CL" sz="6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/>
        </p:nvSpPr>
        <p:spPr>
          <a:xfrm>
            <a:off x="12119833" y="9427494"/>
            <a:ext cx="144300" cy="913800"/>
          </a:xfrm>
          <a:prstGeom prst="rect">
            <a:avLst/>
          </a:prstGeom>
          <a:noFill/>
          <a:ln>
            <a:noFill/>
          </a:ln>
          <a:effectLst>
            <a:reflection stA="50000" endPos="40000" fadeDir="5400012" sy="-100000" algn="bl" rotWithShape="0"/>
          </a:effectLst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Bebas Neue"/>
              <a:buNone/>
            </a:pPr>
            <a:endParaRPr sz="5000" b="0" i="0" u="none" strike="noStrike" cap="none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8" name="Google Shape;288;p32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10</a:t>
            </a:fld>
            <a:endParaRPr/>
          </a:p>
        </p:txBody>
      </p:sp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91F999A9-65C0-794E-9BA1-9F280F977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45" y="6125326"/>
            <a:ext cx="5449776" cy="3872568"/>
          </a:xfrm>
          <a:prstGeom prst="rect">
            <a:avLst/>
          </a:prstGeom>
        </p:spPr>
      </p:pic>
      <p:sp>
        <p:nvSpPr>
          <p:cNvPr id="6" name="Google Shape;82;p14">
            <a:extLst>
              <a:ext uri="{FF2B5EF4-FFF2-40B4-BE49-F238E27FC236}">
                <a16:creationId xmlns:a16="http://schemas.microsoft.com/office/drawing/2014/main" id="{CF3025C2-8754-6543-A68F-EA0E80D22BDB}"/>
              </a:ext>
            </a:extLst>
          </p:cNvPr>
          <p:cNvSpPr/>
          <p:nvPr/>
        </p:nvSpPr>
        <p:spPr>
          <a:xfrm>
            <a:off x="0" y="2298017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2"/>
          <p:cNvSpPr txBox="1"/>
          <p:nvPr/>
        </p:nvSpPr>
        <p:spPr>
          <a:xfrm>
            <a:off x="8747153" y="2577174"/>
            <a:ext cx="6880099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7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¡Muchas gracias!</a:t>
            </a:r>
            <a:endParaRPr sz="7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0" y="845010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41228" y="1004243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9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9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2252725" y="3726140"/>
            <a:ext cx="18186482" cy="100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 Encuentros Constituyentes son instancias de participación para personas de los grupos históricamente marginados, organizaciones de la sociedad civil y colectivos que les representen, donde se llevarán a cabo diversos instrumentos de participación para grupos históricamente marginados (GHM), entre el </a:t>
            </a:r>
            <a:r>
              <a:rPr lang="es-CL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18 y el 26 de marzo</a:t>
            </a:r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lvl="0" indent="-571500">
              <a:lnSpc>
                <a:spcPct val="115000"/>
              </a:lnSpc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CL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Cabildos comunales</a:t>
            </a:r>
          </a:p>
          <a:p>
            <a:pPr marL="571500" lvl="0" indent="-571500">
              <a:lnSpc>
                <a:spcPct val="115000"/>
              </a:lnSpc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CL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Encuentros autoconvocados</a:t>
            </a:r>
          </a:p>
          <a:p>
            <a:pPr marL="571500" lvl="0" indent="-571500">
              <a:lnSpc>
                <a:spcPct val="115000"/>
              </a:lnSpc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CL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Participación individual</a:t>
            </a:r>
          </a:p>
          <a:p>
            <a:pPr lvl="0">
              <a:lnSpc>
                <a:spcPct val="115000"/>
              </a:lnSpc>
            </a:pPr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Buscan contribuir significativamente al desarrollo de la participación popular en la CC en su fase de deliberación y votación de normas y proyectarla a su fase de armonización.</a:t>
            </a:r>
          </a:p>
          <a:p>
            <a:pPr lvl="0">
              <a:lnSpc>
                <a:spcPct val="115000"/>
              </a:lnSpc>
            </a:pPr>
            <a:b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4000" dirty="0">
              <a:solidFill>
                <a:srgbClr val="3064D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2252725" y="875543"/>
            <a:ext cx="17027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6000" b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¿Qué son?</a:t>
            </a:r>
            <a:endParaRPr sz="6000" b="1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676E4FAE-EEC4-7946-8B87-26CA5D42C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011" y="11753771"/>
            <a:ext cx="2373218" cy="16863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2415850" y="3623725"/>
            <a:ext cx="19599300" cy="941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Encuentros/Cabildos por grupos con la participación mínima de 4 personas, realizados en modalidad presencial, virtual e híbrida. </a:t>
            </a:r>
          </a:p>
          <a:p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Todos los encuentros y cabildos deben ser registrados en la plataforma, a través de un acta única de registro, a más tardar el 27 de marzo para ser sistematizados por la Secretaría de Participación Popular y ser presentados a la Convención Constitucional. </a:t>
            </a:r>
          </a:p>
          <a:p>
            <a:r>
              <a:rPr lang="es-CL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(Previo a esto es necesario completar el Registro de Participación en esta web con número de serie de la cédula o clave única)</a:t>
            </a:r>
          </a:p>
          <a:p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sistematización se realizará de manera independiente para cada uno de los GHM.</a:t>
            </a:r>
          </a:p>
          <a:p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los GHM la plataforma contará con adecuaciones específicas, entre ellas  el registro y validación con un solo RUT; también el acta única de registro de estos grupos contará con una vía alternativa de envío, a través de una planilla Excel al mail sppopular@chileconvencion.cl</a:t>
            </a:r>
          </a:p>
          <a:p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F7D617-3E0B-9C4A-8AF0-3D1216E5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01" y="6375878"/>
            <a:ext cx="18860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oogle Shape;82;p14">
            <a:extLst>
              <a:ext uri="{FF2B5EF4-FFF2-40B4-BE49-F238E27FC236}">
                <a16:creationId xmlns:a16="http://schemas.microsoft.com/office/drawing/2014/main" id="{9CDCC3B8-321A-8344-84C5-BCCC8A4481E6}"/>
              </a:ext>
            </a:extLst>
          </p:cNvPr>
          <p:cNvSpPr/>
          <p:nvPr/>
        </p:nvSpPr>
        <p:spPr>
          <a:xfrm>
            <a:off x="0" y="845010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3;p14">
            <a:extLst>
              <a:ext uri="{FF2B5EF4-FFF2-40B4-BE49-F238E27FC236}">
                <a16:creationId xmlns:a16="http://schemas.microsoft.com/office/drawing/2014/main" id="{4CD7D537-1FC1-A24B-8EF2-B74EB5AB1224}"/>
              </a:ext>
            </a:extLst>
          </p:cNvPr>
          <p:cNvSpPr txBox="1">
            <a:spLocks/>
          </p:cNvSpPr>
          <p:nvPr/>
        </p:nvSpPr>
        <p:spPr>
          <a:xfrm>
            <a:off x="441228" y="1004243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9600" b="1" dirty="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13" name="Google Shape;79;p14">
            <a:extLst>
              <a:ext uri="{FF2B5EF4-FFF2-40B4-BE49-F238E27FC236}">
                <a16:creationId xmlns:a16="http://schemas.microsoft.com/office/drawing/2014/main" id="{0377813F-1251-CB46-82F8-F6A9D742A27F}"/>
              </a:ext>
            </a:extLst>
          </p:cNvPr>
          <p:cNvSpPr txBox="1">
            <a:spLocks/>
          </p:cNvSpPr>
          <p:nvPr/>
        </p:nvSpPr>
        <p:spPr>
          <a:xfrm>
            <a:off x="2252725" y="875543"/>
            <a:ext cx="17027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hacerlos?</a:t>
            </a:r>
          </a:p>
        </p:txBody>
      </p:sp>
      <p:pic>
        <p:nvPicPr>
          <p:cNvPr id="14" name="Imagen 13" descr="Imagen que contiene Icono&#10;&#10;Descripción generada automáticamente">
            <a:extLst>
              <a:ext uri="{FF2B5EF4-FFF2-40B4-BE49-F238E27FC236}">
                <a16:creationId xmlns:a16="http://schemas.microsoft.com/office/drawing/2014/main" id="{7DC5B91D-5748-5044-885E-2E4F838FA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619" y="11826923"/>
            <a:ext cx="1916053" cy="13615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2415850" y="3098599"/>
            <a:ext cx="19599300" cy="1241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2F64DD"/>
              </a:buClr>
            </a:pPr>
            <a:r>
              <a:rPr lang="es-CL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Iniciando el espacio</a:t>
            </a:r>
          </a:p>
          <a:p>
            <a:pPr>
              <a:buClr>
                <a:srgbClr val="2F64DD"/>
              </a:buClr>
            </a:pPr>
            <a:endParaRPr lang="es-C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C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Se debe contar con alguien que facilite el espacio y con alguien que registre.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419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Establecer un espacio y ambiente de confianza para intencionar que las personas participen fluidamente: saludarnos, presentarnos y explicar que va a ocurrir, cuánto tiempo aproximado nos va a tomar, y cuales son los derechos de las y los participantes (voluntariedad, anonimato, libertad de expresión, etc.)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C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Estamos en un espacio seguro donde prima el cuidado y el respeto; todas las opiniones son igualmente importantes y no son materia de juicio. </a:t>
            </a:r>
            <a:endParaRPr lang="es-419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Procurar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no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extenderse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demasiado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en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cada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intervención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para que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todas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y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todos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puedan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opinar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.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Intentar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respetar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un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orden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“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trenzado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” para el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uso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de la palabra, vale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decir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,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alternar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entre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mujer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y hombre y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así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sucesivamente</a:t>
            </a:r>
            <a:r>
              <a:rPr lang="en-US" sz="3600" dirty="0">
                <a:latin typeface="Calibri Light" panose="020F0302020204030204" pitchFamily="34" charset="0"/>
                <a:ea typeface="Candara"/>
                <a:cs typeface="Calibri Light" panose="020F0302020204030204" pitchFamily="34" charset="0"/>
                <a:sym typeface="Candara"/>
              </a:rPr>
              <a:t>. 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419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En caso de que el encuentro/encuentro sea virtual, m</a:t>
            </a:r>
            <a:r>
              <a:rPr lang="es-C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antener</a:t>
            </a:r>
            <a:r>
              <a:rPr lang="es-C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los micrófonos silenciados cuando no estemos hablando, levantar la mano y respetar el orden de las palabras.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C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Comunicar que al finalizar el encuentro se hará lectura de lo registrado, para que quienes participaron validen lo que quedó ahí escrito. </a:t>
            </a:r>
          </a:p>
          <a:p>
            <a:pPr marL="457200" indent="-457200" fontAlgn="base">
              <a:buClr>
                <a:srgbClr val="2F64DD"/>
              </a:buClr>
              <a:buFont typeface="Letra del sistema regular"/>
              <a:buChar char="-"/>
            </a:pPr>
            <a:endParaRPr lang="en-US" sz="3600" dirty="0">
              <a:latin typeface="Calibri Light" panose="020F0302020204030204" pitchFamily="34" charset="0"/>
              <a:ea typeface="Candara"/>
              <a:cs typeface="Calibri Light" panose="020F0302020204030204" pitchFamily="34" charset="0"/>
              <a:sym typeface="Candara"/>
            </a:endParaRPr>
          </a:p>
          <a:p>
            <a:pPr marL="114300" lvl="0">
              <a:buClr>
                <a:srgbClr val="2F64DD"/>
              </a:buClr>
              <a:buSzPts val="1800"/>
            </a:pPr>
            <a:endParaRPr lang="es-419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>
              <a:buClr>
                <a:srgbClr val="2F64DD"/>
              </a:buClr>
              <a:buSzPts val="1800"/>
            </a:pPr>
            <a:endParaRPr lang="es-419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2F64DD"/>
              </a:buClr>
            </a:pPr>
            <a:endParaRPr lang="es-C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2F64DD"/>
              </a:buClr>
            </a:pPr>
            <a:endParaRPr lang="es-C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F7D617-3E0B-9C4A-8AF0-3D1216E5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01" y="6375878"/>
            <a:ext cx="18860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oogle Shape;82;p14">
            <a:extLst>
              <a:ext uri="{FF2B5EF4-FFF2-40B4-BE49-F238E27FC236}">
                <a16:creationId xmlns:a16="http://schemas.microsoft.com/office/drawing/2014/main" id="{4F943BD7-C721-0142-BC15-B7C3CB9C6882}"/>
              </a:ext>
            </a:extLst>
          </p:cNvPr>
          <p:cNvSpPr/>
          <p:nvPr/>
        </p:nvSpPr>
        <p:spPr>
          <a:xfrm>
            <a:off x="0" y="845010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3;p14">
            <a:extLst>
              <a:ext uri="{FF2B5EF4-FFF2-40B4-BE49-F238E27FC236}">
                <a16:creationId xmlns:a16="http://schemas.microsoft.com/office/drawing/2014/main" id="{6A3248C4-F72C-854D-A90D-600814C2CEFE}"/>
              </a:ext>
            </a:extLst>
          </p:cNvPr>
          <p:cNvSpPr txBox="1">
            <a:spLocks/>
          </p:cNvSpPr>
          <p:nvPr/>
        </p:nvSpPr>
        <p:spPr>
          <a:xfrm>
            <a:off x="441228" y="1004243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9600" b="1"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7" name="Google Shape;79;p14">
            <a:extLst>
              <a:ext uri="{FF2B5EF4-FFF2-40B4-BE49-F238E27FC236}">
                <a16:creationId xmlns:a16="http://schemas.microsoft.com/office/drawing/2014/main" id="{0EE2391E-48DB-D742-9FA9-742293CA13B2}"/>
              </a:ext>
            </a:extLst>
          </p:cNvPr>
          <p:cNvSpPr txBox="1">
            <a:spLocks/>
          </p:cNvSpPr>
          <p:nvPr/>
        </p:nvSpPr>
        <p:spPr>
          <a:xfrm>
            <a:off x="2252725" y="875543"/>
            <a:ext cx="17027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6000" b="1" dirty="0">
                <a:solidFill>
                  <a:schemeClr val="bg1"/>
                </a:solidFill>
              </a:rPr>
              <a:t>El </a:t>
            </a:r>
            <a:r>
              <a:rPr lang="es-CL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paso</a:t>
            </a:r>
            <a:r>
              <a:rPr lang="es-CL" sz="6000" b="1" dirty="0">
                <a:solidFill>
                  <a:schemeClr val="bg1"/>
                </a:solidFill>
              </a:rPr>
              <a:t> a paso de su realización</a:t>
            </a:r>
          </a:p>
        </p:txBody>
      </p:sp>
      <p:pic>
        <p:nvPicPr>
          <p:cNvPr id="18" name="Imagen 1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D007D64-421D-8146-A44D-D4AC0F096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043" y="12009803"/>
            <a:ext cx="1856608" cy="131929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D6478ED-D1EB-5D49-9254-A33E547B1030}"/>
              </a:ext>
            </a:extLst>
          </p:cNvPr>
          <p:cNvCxnSpPr>
            <a:cxnSpLocks/>
          </p:cNvCxnSpPr>
          <p:nvPr/>
        </p:nvCxnSpPr>
        <p:spPr>
          <a:xfrm>
            <a:off x="0" y="3895433"/>
            <a:ext cx="6553200" cy="0"/>
          </a:xfrm>
          <a:prstGeom prst="line">
            <a:avLst/>
          </a:prstGeom>
          <a:ln>
            <a:solidFill>
              <a:srgbClr val="2F6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7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2415850" y="3240984"/>
            <a:ext cx="19599300" cy="1311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2F64DD"/>
              </a:buClr>
            </a:pPr>
            <a:r>
              <a:rPr lang="es-CL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Continuamos</a:t>
            </a:r>
          </a:p>
          <a:p>
            <a:pPr>
              <a:buClr>
                <a:srgbClr val="2F64DD"/>
              </a:buClr>
            </a:pPr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CL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Escoger cuáles son los temas y normas sobre las que se hará la deliberación. 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CL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Estas se deben leer cuantas veces sea necesario para asegurar que son comprendidas por todas/os. 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  <a:sym typeface="Times New Roman"/>
              </a:rPr>
              <a:t>Mientras leemos y escuchamos los temas y normas, anotar los conceptos que no se conocen/comprenden. 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  <a:sym typeface="Times New Roman"/>
              </a:rPr>
              <a:t>Al terminar la lectura, hacer una ronda de participación para preguntar cuáles fueron los términos o conceptos que no se conocen/comprenden. </a:t>
            </a:r>
          </a:p>
          <a:p>
            <a:pPr marL="571500" indent="-571500">
              <a:spcBef>
                <a:spcPts val="600"/>
              </a:spcBef>
              <a:buClr>
                <a:srgbClr val="2F64DD"/>
              </a:buClr>
              <a:buFont typeface="Arial" panose="020B0604020202020204" pitchFamily="34" charset="0"/>
              <a:buChar char="•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Pueden pasar tres cosas:</a:t>
            </a:r>
          </a:p>
          <a:p>
            <a:pPr lvl="0">
              <a:spcBef>
                <a:spcPts val="600"/>
              </a:spcBef>
              <a:buClr>
                <a:srgbClr val="2F64DD"/>
              </a:buClr>
              <a:buSzPct val="1000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	I. tener un diccionario con términos preparado por la organización para ser consultado</a:t>
            </a:r>
          </a:p>
          <a:p>
            <a:pPr lvl="0">
              <a:spcBef>
                <a:spcPts val="600"/>
              </a:spcBef>
              <a:buClr>
                <a:srgbClr val="2F64DD"/>
              </a:buClr>
              <a:buSzPct val="1000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	II. no tener información sobre el concepto y preguntar si alguien presente lo sabe </a:t>
            </a:r>
          </a:p>
          <a:p>
            <a:pPr lvl="0">
              <a:spcBef>
                <a:spcPts val="600"/>
              </a:spcBef>
              <a:buClr>
                <a:srgbClr val="2F64DD"/>
              </a:buClr>
              <a:buSzPct val="1000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	II. que alguien se ofrezca a buscarlo en internet</a:t>
            </a:r>
          </a:p>
          <a:p>
            <a:pPr>
              <a:buClr>
                <a:srgbClr val="2F64DD"/>
              </a:buClr>
            </a:pPr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2F64DD"/>
              </a:buClr>
            </a:pPr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base">
              <a:buClr>
                <a:srgbClr val="2F64DD"/>
              </a:buClr>
              <a:buFont typeface="Letra del sistema regular"/>
              <a:buChar char="-"/>
            </a:pPr>
            <a:endParaRPr lang="en-US" sz="4000" dirty="0">
              <a:solidFill>
                <a:schemeClr val="tx1"/>
              </a:solidFill>
              <a:latin typeface="Calibri Light" panose="020F0302020204030204" pitchFamily="34" charset="0"/>
              <a:ea typeface="Candara"/>
              <a:cs typeface="Calibri Light" panose="020F0302020204030204" pitchFamily="34" charset="0"/>
              <a:sym typeface="Candara"/>
            </a:endParaRPr>
          </a:p>
          <a:p>
            <a:pPr marL="114300" lvl="0">
              <a:buClr>
                <a:srgbClr val="2F64DD"/>
              </a:buClr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>
              <a:buClr>
                <a:srgbClr val="2F64DD"/>
              </a:buClr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2F64DD"/>
              </a:buClr>
            </a:pPr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2F64DD"/>
              </a:buClr>
            </a:pPr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4294967295"/>
          </p:nvPr>
        </p:nvSpPr>
        <p:spPr>
          <a:xfrm>
            <a:off x="331500" y="890200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127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7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F7D617-3E0B-9C4A-8AF0-3D1216E5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01" y="6375878"/>
            <a:ext cx="18860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oogle Shape;82;p14">
            <a:extLst>
              <a:ext uri="{FF2B5EF4-FFF2-40B4-BE49-F238E27FC236}">
                <a16:creationId xmlns:a16="http://schemas.microsoft.com/office/drawing/2014/main" id="{73FD6DE5-7EBF-6A47-8846-F7B22B70A3DC}"/>
              </a:ext>
            </a:extLst>
          </p:cNvPr>
          <p:cNvSpPr/>
          <p:nvPr/>
        </p:nvSpPr>
        <p:spPr>
          <a:xfrm>
            <a:off x="0" y="845010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3;p14">
            <a:extLst>
              <a:ext uri="{FF2B5EF4-FFF2-40B4-BE49-F238E27FC236}">
                <a16:creationId xmlns:a16="http://schemas.microsoft.com/office/drawing/2014/main" id="{493ECCA0-6907-284A-B2E2-76236565CCA6}"/>
              </a:ext>
            </a:extLst>
          </p:cNvPr>
          <p:cNvSpPr txBox="1">
            <a:spLocks/>
          </p:cNvSpPr>
          <p:nvPr/>
        </p:nvSpPr>
        <p:spPr>
          <a:xfrm>
            <a:off x="441228" y="1004243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9600" b="1"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3" name="Google Shape;79;p14">
            <a:extLst>
              <a:ext uri="{FF2B5EF4-FFF2-40B4-BE49-F238E27FC236}">
                <a16:creationId xmlns:a16="http://schemas.microsoft.com/office/drawing/2014/main" id="{BF63AC3D-A072-574F-8B6D-966C0D5B38B2}"/>
              </a:ext>
            </a:extLst>
          </p:cNvPr>
          <p:cNvSpPr txBox="1">
            <a:spLocks/>
          </p:cNvSpPr>
          <p:nvPr/>
        </p:nvSpPr>
        <p:spPr>
          <a:xfrm>
            <a:off x="2252725" y="875543"/>
            <a:ext cx="17027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paso a paso de su realización</a:t>
            </a:r>
          </a:p>
        </p:txBody>
      </p:sp>
      <p:pic>
        <p:nvPicPr>
          <p:cNvPr id="14" name="Imagen 13" descr="Imagen que contiene Icono&#10;&#10;Descripción generada automáticamente">
            <a:extLst>
              <a:ext uri="{FF2B5EF4-FFF2-40B4-BE49-F238E27FC236}">
                <a16:creationId xmlns:a16="http://schemas.microsoft.com/office/drawing/2014/main" id="{C6944E81-948D-9447-BC76-514DDD89E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011" y="11753771"/>
            <a:ext cx="2373218" cy="168639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565D36C-B6F4-554F-8AE1-8F015BA375DD}"/>
              </a:ext>
            </a:extLst>
          </p:cNvPr>
          <p:cNvCxnSpPr>
            <a:cxnSpLocks/>
          </p:cNvCxnSpPr>
          <p:nvPr/>
        </p:nvCxnSpPr>
        <p:spPr>
          <a:xfrm>
            <a:off x="0" y="4037818"/>
            <a:ext cx="5283200" cy="0"/>
          </a:xfrm>
          <a:prstGeom prst="line">
            <a:avLst/>
          </a:prstGeom>
          <a:ln>
            <a:solidFill>
              <a:srgbClr val="2F6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5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2415850" y="3460440"/>
            <a:ext cx="19599300" cy="1372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L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Conversar, debatir y evaluar</a:t>
            </a: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Este paso es el corazón de todo el encuentro/cabildo, aquí se conversan los temas y las normas; se hace desde lo general a lo particular (no viceversa).</a:t>
            </a:r>
          </a:p>
          <a:p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Times New Roman"/>
            </a:endParaRPr>
          </a:p>
          <a:p>
            <a:pPr lvl="0">
              <a:buSzPts val="18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Hacer una ronda de opinión donde idealmente todas/os participen. Respecto de la redacción de cualquier parte de la norma podemos pensar en al menos 3 acciones: </a:t>
            </a:r>
          </a:p>
          <a:p>
            <a:pPr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Times New Roman"/>
            </a:endParaRPr>
          </a:p>
          <a:p>
            <a:pPr lvl="0">
              <a:buSzPts val="18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I.	Eliminar algo, porque se considera que una idea o tema de la norma no es necesaria y el 	resto está bien. </a:t>
            </a:r>
          </a:p>
          <a:p>
            <a:pPr lvl="0">
              <a:buSzPts val="18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II.	Reemplazar algo, porque se considera que hay una alternativa mejor a la idea o tema que 	se propone.</a:t>
            </a:r>
          </a:p>
          <a:p>
            <a:pPr lvl="0">
              <a:buSzPts val="18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III. 	Transformar o adaptar algo, porque se considera que el fondo de la idea está bien pero se 	debería  decir de otra manera o incorporar algunos aspectos no dichos.</a:t>
            </a: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base">
              <a:buClr>
                <a:srgbClr val="FC0079"/>
              </a:buClr>
              <a:buFont typeface="Letra del sistema regular"/>
              <a:buChar char="-"/>
            </a:pPr>
            <a:endParaRPr lang="en-US" sz="4000" dirty="0">
              <a:solidFill>
                <a:schemeClr val="tx1"/>
              </a:solidFill>
              <a:latin typeface="Calibri Light" panose="020F0302020204030204" pitchFamily="34" charset="0"/>
              <a:ea typeface="Candara"/>
              <a:cs typeface="Calibri Light" panose="020F0302020204030204" pitchFamily="34" charset="0"/>
              <a:sym typeface="Candara"/>
            </a:endParaRPr>
          </a:p>
          <a:p>
            <a:pPr marL="114300"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F7D617-3E0B-9C4A-8AF0-3D1216E5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01" y="6375878"/>
            <a:ext cx="18860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oogle Shape;82;p14">
            <a:extLst>
              <a:ext uri="{FF2B5EF4-FFF2-40B4-BE49-F238E27FC236}">
                <a16:creationId xmlns:a16="http://schemas.microsoft.com/office/drawing/2014/main" id="{5D11C68D-54D8-7947-B3BA-0D834D5D3BD9}"/>
              </a:ext>
            </a:extLst>
          </p:cNvPr>
          <p:cNvSpPr/>
          <p:nvPr/>
        </p:nvSpPr>
        <p:spPr>
          <a:xfrm>
            <a:off x="0" y="845010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3;p14">
            <a:extLst>
              <a:ext uri="{FF2B5EF4-FFF2-40B4-BE49-F238E27FC236}">
                <a16:creationId xmlns:a16="http://schemas.microsoft.com/office/drawing/2014/main" id="{FC47093F-F44B-CF48-83C1-F75DBD958B58}"/>
              </a:ext>
            </a:extLst>
          </p:cNvPr>
          <p:cNvSpPr txBox="1">
            <a:spLocks/>
          </p:cNvSpPr>
          <p:nvPr/>
        </p:nvSpPr>
        <p:spPr>
          <a:xfrm>
            <a:off x="441228" y="1004243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9600" b="1"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3" name="Google Shape;79;p14">
            <a:extLst>
              <a:ext uri="{FF2B5EF4-FFF2-40B4-BE49-F238E27FC236}">
                <a16:creationId xmlns:a16="http://schemas.microsoft.com/office/drawing/2014/main" id="{AD03523D-4A9A-B74A-A4DC-4087F6A07674}"/>
              </a:ext>
            </a:extLst>
          </p:cNvPr>
          <p:cNvSpPr txBox="1">
            <a:spLocks/>
          </p:cNvSpPr>
          <p:nvPr/>
        </p:nvSpPr>
        <p:spPr>
          <a:xfrm>
            <a:off x="2252725" y="875543"/>
            <a:ext cx="17027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paso a paso de su realización</a:t>
            </a:r>
          </a:p>
        </p:txBody>
      </p:sp>
      <p:pic>
        <p:nvPicPr>
          <p:cNvPr id="14" name="Imagen 13" descr="Imagen que contiene Icono&#10;&#10;Descripción generada automáticamente">
            <a:extLst>
              <a:ext uri="{FF2B5EF4-FFF2-40B4-BE49-F238E27FC236}">
                <a16:creationId xmlns:a16="http://schemas.microsoft.com/office/drawing/2014/main" id="{73DDCDA0-3094-6847-A0B3-F293DEA04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552" y="12015027"/>
            <a:ext cx="1856608" cy="1319291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470E85-5EA8-A04B-8B57-C806B63B41B0}"/>
              </a:ext>
            </a:extLst>
          </p:cNvPr>
          <p:cNvCxnSpPr>
            <a:cxnSpLocks/>
          </p:cNvCxnSpPr>
          <p:nvPr/>
        </p:nvCxnSpPr>
        <p:spPr>
          <a:xfrm>
            <a:off x="0" y="4265112"/>
            <a:ext cx="8382000" cy="0"/>
          </a:xfrm>
          <a:prstGeom prst="line">
            <a:avLst/>
          </a:prstGeom>
          <a:ln>
            <a:solidFill>
              <a:srgbClr val="2F6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0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2415850" y="3623725"/>
            <a:ext cx="19599300" cy="1249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L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Consensos</a:t>
            </a:r>
          </a:p>
          <a:p>
            <a:endParaRPr lang="es-CL" sz="4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>
              <a:buSzPts val="18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Realizar una ronda final para asegurar que todos los pasos previos se hayan cumplido a cabalidad:</a:t>
            </a:r>
          </a:p>
          <a:p>
            <a:pPr marL="114300"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Times New Roman"/>
            </a:endParaRPr>
          </a:p>
          <a:p>
            <a:pPr marL="1168400" lvl="1" indent="-571500">
              <a:buClr>
                <a:srgbClr val="2F64DD"/>
              </a:buClr>
              <a:buSzPct val="100000"/>
              <a:buFont typeface="Arial" panose="020B0604020202020204" pitchFamily="34" charset="0"/>
              <a:buChar char="•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Se ha aclarado el vocabulario.</a:t>
            </a:r>
          </a:p>
          <a:p>
            <a:pPr marL="1168400" lvl="1" indent="-571500">
              <a:buClr>
                <a:srgbClr val="2F64DD"/>
              </a:buClr>
              <a:buSzPct val="100000"/>
              <a:buFont typeface="Arial" panose="020B0604020202020204" pitchFamily="34" charset="0"/>
              <a:buChar char="•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Se ha dividido la norma en sus partes más importantes.</a:t>
            </a:r>
          </a:p>
          <a:p>
            <a:pPr marL="1168400" lvl="1" indent="-571500">
              <a:buClr>
                <a:srgbClr val="2F64DD"/>
              </a:buClr>
              <a:buSzPct val="100000"/>
              <a:buFont typeface="Arial" panose="020B0604020202020204" pitchFamily="34" charset="0"/>
              <a:buChar char="•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Se ha entregado una guía de acciones para ayudar a pensar en cómo hacer críticas a la norma.</a:t>
            </a:r>
          </a:p>
          <a:p>
            <a:pPr marL="914400" lvl="1" indent="-317500">
              <a:buSzPts val="1400"/>
              <a:buFont typeface="Arial"/>
              <a:buChar char="○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Times New Roman"/>
            </a:endParaRPr>
          </a:p>
          <a:p>
            <a:pPr marL="114300" lvl="0">
              <a:buSzPts val="1800"/>
            </a:pPr>
            <a:r>
              <a:rPr lang="es-419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Ahora toca establecer cuáles son los consensos y los disensos respecto de las críticas que las/os participantes han debatido.</a:t>
            </a:r>
          </a:p>
          <a:p>
            <a:pPr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base">
              <a:buClr>
                <a:srgbClr val="FC0079"/>
              </a:buClr>
              <a:buFont typeface="Letra del sistema regular"/>
              <a:buChar char="-"/>
            </a:pPr>
            <a:endParaRPr lang="en-US" sz="4000" dirty="0">
              <a:solidFill>
                <a:schemeClr val="tx1"/>
              </a:solidFill>
              <a:latin typeface="Calibri Light" panose="020F0302020204030204" pitchFamily="34" charset="0"/>
              <a:ea typeface="Candara"/>
              <a:cs typeface="Calibri Light" panose="020F0302020204030204" pitchFamily="34" charset="0"/>
              <a:sym typeface="Candara"/>
            </a:endParaRPr>
          </a:p>
          <a:p>
            <a:pPr marL="114300"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F7D617-3E0B-9C4A-8AF0-3D1216E5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01" y="6375878"/>
            <a:ext cx="18860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oogle Shape;82;p14">
            <a:extLst>
              <a:ext uri="{FF2B5EF4-FFF2-40B4-BE49-F238E27FC236}">
                <a16:creationId xmlns:a16="http://schemas.microsoft.com/office/drawing/2014/main" id="{9A295630-D49C-1C43-BBDF-95E7A454F607}"/>
              </a:ext>
            </a:extLst>
          </p:cNvPr>
          <p:cNvSpPr/>
          <p:nvPr/>
        </p:nvSpPr>
        <p:spPr>
          <a:xfrm>
            <a:off x="0" y="845010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3;p14">
            <a:extLst>
              <a:ext uri="{FF2B5EF4-FFF2-40B4-BE49-F238E27FC236}">
                <a16:creationId xmlns:a16="http://schemas.microsoft.com/office/drawing/2014/main" id="{6C5D799A-E249-1B4A-8095-1301921D21F5}"/>
              </a:ext>
            </a:extLst>
          </p:cNvPr>
          <p:cNvSpPr txBox="1">
            <a:spLocks/>
          </p:cNvSpPr>
          <p:nvPr/>
        </p:nvSpPr>
        <p:spPr>
          <a:xfrm>
            <a:off x="441228" y="1004243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9600" b="1"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3" name="Google Shape;79;p14">
            <a:extLst>
              <a:ext uri="{FF2B5EF4-FFF2-40B4-BE49-F238E27FC236}">
                <a16:creationId xmlns:a16="http://schemas.microsoft.com/office/drawing/2014/main" id="{0E0F425B-9A61-2D4C-8A79-C90A20AD1442}"/>
              </a:ext>
            </a:extLst>
          </p:cNvPr>
          <p:cNvSpPr txBox="1">
            <a:spLocks/>
          </p:cNvSpPr>
          <p:nvPr/>
        </p:nvSpPr>
        <p:spPr>
          <a:xfrm>
            <a:off x="2252725" y="875543"/>
            <a:ext cx="17027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paso a paso de su realización</a:t>
            </a:r>
          </a:p>
        </p:txBody>
      </p:sp>
      <p:pic>
        <p:nvPicPr>
          <p:cNvPr id="14" name="Imagen 13" descr="Imagen que contiene Icono&#10;&#10;Descripción generada automáticamente">
            <a:extLst>
              <a:ext uri="{FF2B5EF4-FFF2-40B4-BE49-F238E27FC236}">
                <a16:creationId xmlns:a16="http://schemas.microsoft.com/office/drawing/2014/main" id="{E5EFAEEF-4D66-B746-B2FF-F5609220D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011" y="11753771"/>
            <a:ext cx="2373218" cy="168639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FA745F1-ABFF-1246-A33B-EF2CA1932BA3}"/>
              </a:ext>
            </a:extLst>
          </p:cNvPr>
          <p:cNvCxnSpPr>
            <a:cxnSpLocks/>
          </p:cNvCxnSpPr>
          <p:nvPr/>
        </p:nvCxnSpPr>
        <p:spPr>
          <a:xfrm>
            <a:off x="0" y="4345269"/>
            <a:ext cx="4800600" cy="0"/>
          </a:xfrm>
          <a:prstGeom prst="line">
            <a:avLst/>
          </a:prstGeom>
          <a:ln>
            <a:solidFill>
              <a:srgbClr val="2F6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5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2415850" y="3623725"/>
            <a:ext cx="19599300" cy="634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L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Consensos </a:t>
            </a:r>
          </a:p>
          <a:p>
            <a:pPr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base">
              <a:buClr>
                <a:srgbClr val="FC0079"/>
              </a:buClr>
              <a:buFont typeface="Letra del sistema regular"/>
              <a:buChar char="-"/>
            </a:pPr>
            <a:endParaRPr lang="en-US" sz="4000" dirty="0">
              <a:solidFill>
                <a:schemeClr val="tx1"/>
              </a:solidFill>
              <a:latin typeface="Calibri Light" panose="020F0302020204030204" pitchFamily="34" charset="0"/>
              <a:ea typeface="Candara"/>
              <a:cs typeface="Calibri Light" panose="020F0302020204030204" pitchFamily="34" charset="0"/>
              <a:sym typeface="Candara"/>
            </a:endParaRPr>
          </a:p>
          <a:p>
            <a:pPr marL="114300"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>
              <a:buSzPts val="1800"/>
            </a:pPr>
            <a:endParaRPr lang="es-419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F7D617-3E0B-9C4A-8AF0-3D1216E5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01" y="6375878"/>
            <a:ext cx="18860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313D77-654F-0E48-AAD5-548078AF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343" y="5197011"/>
            <a:ext cx="15736422" cy="6788260"/>
          </a:xfrm>
          <a:prstGeom prst="rect">
            <a:avLst/>
          </a:prstGeom>
        </p:spPr>
      </p:pic>
      <p:sp>
        <p:nvSpPr>
          <p:cNvPr id="10" name="Google Shape;82;p14">
            <a:extLst>
              <a:ext uri="{FF2B5EF4-FFF2-40B4-BE49-F238E27FC236}">
                <a16:creationId xmlns:a16="http://schemas.microsoft.com/office/drawing/2014/main" id="{354EF92B-3243-DB44-9735-F06CE13FEBFC}"/>
              </a:ext>
            </a:extLst>
          </p:cNvPr>
          <p:cNvSpPr/>
          <p:nvPr/>
        </p:nvSpPr>
        <p:spPr>
          <a:xfrm>
            <a:off x="0" y="845010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3;p14">
            <a:extLst>
              <a:ext uri="{FF2B5EF4-FFF2-40B4-BE49-F238E27FC236}">
                <a16:creationId xmlns:a16="http://schemas.microsoft.com/office/drawing/2014/main" id="{3C58A63D-7E76-AF48-9AFA-067DFD4F7BF3}"/>
              </a:ext>
            </a:extLst>
          </p:cNvPr>
          <p:cNvSpPr txBox="1">
            <a:spLocks/>
          </p:cNvSpPr>
          <p:nvPr/>
        </p:nvSpPr>
        <p:spPr>
          <a:xfrm>
            <a:off x="441228" y="1004243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9600" b="1"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3" name="Google Shape;79;p14">
            <a:extLst>
              <a:ext uri="{FF2B5EF4-FFF2-40B4-BE49-F238E27FC236}">
                <a16:creationId xmlns:a16="http://schemas.microsoft.com/office/drawing/2014/main" id="{13228339-A72F-944B-8123-AAAF2DB6F4B1}"/>
              </a:ext>
            </a:extLst>
          </p:cNvPr>
          <p:cNvSpPr txBox="1">
            <a:spLocks/>
          </p:cNvSpPr>
          <p:nvPr/>
        </p:nvSpPr>
        <p:spPr>
          <a:xfrm>
            <a:off x="2252725" y="875543"/>
            <a:ext cx="17027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6000" b="1" dirty="0">
                <a:solidFill>
                  <a:schemeClr val="bg1"/>
                </a:solidFill>
              </a:rPr>
              <a:t>El </a:t>
            </a:r>
            <a:r>
              <a:rPr lang="es-CL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paso</a:t>
            </a:r>
            <a:r>
              <a:rPr lang="es-CL" sz="6000" b="1" dirty="0">
                <a:solidFill>
                  <a:schemeClr val="bg1"/>
                </a:solidFill>
              </a:rPr>
              <a:t> a paso de su realización</a:t>
            </a:r>
          </a:p>
        </p:txBody>
      </p:sp>
      <p:pic>
        <p:nvPicPr>
          <p:cNvPr id="14" name="Imagen 13" descr="Imagen que contiene Icono&#10;&#10;Descripción generada automáticamente">
            <a:extLst>
              <a:ext uri="{FF2B5EF4-FFF2-40B4-BE49-F238E27FC236}">
                <a16:creationId xmlns:a16="http://schemas.microsoft.com/office/drawing/2014/main" id="{E9C915EE-1639-3B42-8CB5-FFC9C8005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011" y="11753771"/>
            <a:ext cx="2373218" cy="168639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0F64CB-141E-C046-A2BF-719694FE29A2}"/>
              </a:ext>
            </a:extLst>
          </p:cNvPr>
          <p:cNvCxnSpPr>
            <a:cxnSpLocks/>
          </p:cNvCxnSpPr>
          <p:nvPr/>
        </p:nvCxnSpPr>
        <p:spPr>
          <a:xfrm>
            <a:off x="0" y="4345269"/>
            <a:ext cx="4724400" cy="0"/>
          </a:xfrm>
          <a:prstGeom prst="line">
            <a:avLst/>
          </a:prstGeom>
          <a:ln>
            <a:solidFill>
              <a:srgbClr val="2F6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03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2474550" y="3540037"/>
            <a:ext cx="19501800" cy="941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Campaña de </a:t>
            </a:r>
            <a:r>
              <a:rPr lang="es-CL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visibilización</a:t>
            </a:r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, relato, imagen, consigna, difusión masiva. Supone un fuerte componente comunicacional, con apoyo de las y los convencionales y los organismos colaboradores. </a:t>
            </a:r>
          </a:p>
          <a:p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Implementación de mecanismos de participación, ejecución simultánea de cabildos, encuentros con GHM; culminación de la consulta con el pueblo afrodescendiente, entre otras actividades.</a:t>
            </a:r>
          </a:p>
          <a:p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Incidencia, en un 1er momento a las normas en debate en las Comisiones se presentarán en las Comisiones por las relatorías de participación popular; en un 2do momento las opiniones y propuestas sobre las normas aprobadas por el Pleno de la Convención se expondrán en el Pleno y en la Comisión de Armonización. </a:t>
            </a:r>
          </a:p>
          <a:p>
            <a:endParaRPr lang="es-C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sistematización se realizará de manera independiente para cada uno de los GHM. </a:t>
            </a:r>
            <a:br>
              <a:rPr lang="es-CL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4000" dirty="0">
              <a:solidFill>
                <a:srgbClr val="3064D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00" cy="483000"/>
          </a:xfrm>
          <a:prstGeom prst="rect">
            <a:avLst/>
          </a:prstGeom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fld id="{00000000-1234-1234-1234-123412341234}" type="slidenum">
              <a:rPr lang="es-CL" smtClean="0"/>
              <a:t>9</a:t>
            </a:fld>
            <a:endParaRPr/>
          </a:p>
        </p:txBody>
      </p:sp>
      <p:sp>
        <p:nvSpPr>
          <p:cNvPr id="12" name="Google Shape;82;p14">
            <a:extLst>
              <a:ext uri="{FF2B5EF4-FFF2-40B4-BE49-F238E27FC236}">
                <a16:creationId xmlns:a16="http://schemas.microsoft.com/office/drawing/2014/main" id="{CBD118DE-0530-C346-912E-6022C19FF79D}"/>
              </a:ext>
            </a:extLst>
          </p:cNvPr>
          <p:cNvSpPr/>
          <p:nvPr/>
        </p:nvSpPr>
        <p:spPr>
          <a:xfrm>
            <a:off x="0" y="845010"/>
            <a:ext cx="24384000" cy="1927890"/>
          </a:xfrm>
          <a:prstGeom prst="rect">
            <a:avLst/>
          </a:prstGeom>
          <a:solidFill>
            <a:srgbClr val="306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3;p14">
            <a:extLst>
              <a:ext uri="{FF2B5EF4-FFF2-40B4-BE49-F238E27FC236}">
                <a16:creationId xmlns:a16="http://schemas.microsoft.com/office/drawing/2014/main" id="{96C56746-BCE6-4144-B0F5-9CF1F0EA10B1}"/>
              </a:ext>
            </a:extLst>
          </p:cNvPr>
          <p:cNvSpPr txBox="1">
            <a:spLocks/>
          </p:cNvSpPr>
          <p:nvPr/>
        </p:nvSpPr>
        <p:spPr>
          <a:xfrm>
            <a:off x="441228" y="1004243"/>
            <a:ext cx="12411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9600" b="1"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4" name="Google Shape;79;p14">
            <a:extLst>
              <a:ext uri="{FF2B5EF4-FFF2-40B4-BE49-F238E27FC236}">
                <a16:creationId xmlns:a16="http://schemas.microsoft.com/office/drawing/2014/main" id="{099EF1AC-2BAD-0647-9268-13FA4B4BFBF3}"/>
              </a:ext>
            </a:extLst>
          </p:cNvPr>
          <p:cNvSpPr txBox="1">
            <a:spLocks/>
          </p:cNvSpPr>
          <p:nvPr/>
        </p:nvSpPr>
        <p:spPr>
          <a:xfrm>
            <a:off x="2252725" y="875543"/>
            <a:ext cx="170274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0000"/>
              <a:buFont typeface="Bebas Neue"/>
              <a:buNone/>
            </a:pPr>
            <a:r>
              <a:rPr lang="es-CL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paso a paso de su realización</a:t>
            </a:r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54C25351-4A66-144B-9AE0-C828EF898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011" y="11753771"/>
            <a:ext cx="2373218" cy="1686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1013</Words>
  <Application>Microsoft Macintosh PowerPoint</Application>
  <PresentationFormat>Personalizado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Calibri</vt:lpstr>
      <vt:lpstr>Helvetica Neue Light</vt:lpstr>
      <vt:lpstr>Arial</vt:lpstr>
      <vt:lpstr>Bebas Neue</vt:lpstr>
      <vt:lpstr>Helvetica Neue</vt:lpstr>
      <vt:lpstr>Letra del sistema regular</vt:lpstr>
      <vt:lpstr>Calibri Light</vt:lpstr>
      <vt:lpstr>White</vt:lpstr>
      <vt:lpstr>Presentación de PowerPoint</vt:lpstr>
      <vt:lpstr>1</vt:lpstr>
      <vt:lpstr>Presentación de PowerPoint</vt:lpstr>
      <vt:lpstr>Presentación de PowerPoint</vt:lpstr>
      <vt:lpstr>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Valentina López Garrido</cp:lastModifiedBy>
  <cp:revision>56</cp:revision>
  <dcterms:modified xsi:type="dcterms:W3CDTF">2022-03-07T13:26:18Z</dcterms:modified>
</cp:coreProperties>
</file>